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0"/>
  </p:notesMasterIdLst>
  <p:sldIdLst>
    <p:sldId id="467" r:id="rId3"/>
    <p:sldId id="469" r:id="rId4"/>
    <p:sldId id="482" r:id="rId5"/>
    <p:sldId id="372" r:id="rId6"/>
    <p:sldId id="483" r:id="rId7"/>
    <p:sldId id="484" r:id="rId8"/>
    <p:sldId id="486" r:id="rId9"/>
    <p:sldId id="485" r:id="rId10"/>
    <p:sldId id="382" r:id="rId11"/>
    <p:sldId id="843" r:id="rId12"/>
    <p:sldId id="842" r:id="rId13"/>
    <p:sldId id="877" r:id="rId14"/>
    <p:sldId id="845" r:id="rId15"/>
    <p:sldId id="472" r:id="rId16"/>
    <p:sldId id="917" r:id="rId17"/>
    <p:sldId id="926" r:id="rId18"/>
    <p:sldId id="598" r:id="rId19"/>
    <p:sldId id="475" r:id="rId20"/>
    <p:sldId id="684" r:id="rId21"/>
    <p:sldId id="733" r:id="rId22"/>
    <p:sldId id="705" r:id="rId23"/>
    <p:sldId id="555" r:id="rId24"/>
    <p:sldId id="690" r:id="rId25"/>
    <p:sldId id="913" r:id="rId26"/>
    <p:sldId id="473" r:id="rId27"/>
    <p:sldId id="925" r:id="rId28"/>
    <p:sldId id="797" r:id="rId29"/>
    <p:sldId id="490" r:id="rId30"/>
    <p:sldId id="916" r:id="rId31"/>
    <p:sldId id="819" r:id="rId32"/>
    <p:sldId id="592" r:id="rId33"/>
    <p:sldId id="798" r:id="rId34"/>
    <p:sldId id="882" r:id="rId35"/>
    <p:sldId id="820" r:id="rId36"/>
    <p:sldId id="879" r:id="rId37"/>
    <p:sldId id="880" r:id="rId38"/>
    <p:sldId id="556" r:id="rId39"/>
    <p:sldId id="476" r:id="rId40"/>
    <p:sldId id="802" r:id="rId41"/>
    <p:sldId id="471" r:id="rId42"/>
    <p:sldId id="821" r:id="rId43"/>
    <p:sldId id="559" r:id="rId44"/>
    <p:sldId id="914" r:id="rId45"/>
    <p:sldId id="895" r:id="rId46"/>
    <p:sldId id="803" r:id="rId47"/>
    <p:sldId id="888" r:id="rId48"/>
    <p:sldId id="889" r:id="rId49"/>
    <p:sldId id="890" r:id="rId50"/>
    <p:sldId id="891" r:id="rId51"/>
    <p:sldId id="893" r:id="rId52"/>
    <p:sldId id="818" r:id="rId53"/>
    <p:sldId id="817" r:id="rId54"/>
    <p:sldId id="526" r:id="rId55"/>
    <p:sldId id="910" r:id="rId56"/>
    <p:sldId id="847" r:id="rId57"/>
    <p:sldId id="823" r:id="rId58"/>
    <p:sldId id="897" r:id="rId59"/>
    <p:sldId id="900" r:id="rId60"/>
    <p:sldId id="947" r:id="rId61"/>
    <p:sldId id="933" r:id="rId62"/>
    <p:sldId id="918" r:id="rId63"/>
    <p:sldId id="807" r:id="rId64"/>
    <p:sldId id="569" r:id="rId65"/>
    <p:sldId id="912" r:id="rId66"/>
    <p:sldId id="560" r:id="rId67"/>
    <p:sldId id="919" r:id="rId68"/>
    <p:sldId id="826" r:id="rId69"/>
    <p:sldId id="846" r:id="rId70"/>
    <p:sldId id="827" r:id="rId71"/>
    <p:sldId id="911" r:id="rId72"/>
    <p:sldId id="488" r:id="rId73"/>
    <p:sldId id="554" r:id="rId74"/>
    <p:sldId id="828" r:id="rId75"/>
    <p:sldId id="357" r:id="rId76"/>
    <p:sldId id="921" r:id="rId77"/>
    <p:sldId id="931" r:id="rId78"/>
    <p:sldId id="932" r:id="rId79"/>
    <p:sldId id="468" r:id="rId80"/>
    <p:sldId id="915" r:id="rId81"/>
    <p:sldId id="920" r:id="rId82"/>
    <p:sldId id="508" r:id="rId83"/>
    <p:sldId id="502" r:id="rId84"/>
    <p:sldId id="532" r:id="rId85"/>
    <p:sldId id="309" r:id="rId86"/>
    <p:sldId id="939" r:id="rId87"/>
    <p:sldId id="943" r:id="rId88"/>
    <p:sldId id="940" r:id="rId89"/>
    <p:sldId id="944" r:id="rId90"/>
    <p:sldId id="941" r:id="rId91"/>
    <p:sldId id="945" r:id="rId92"/>
    <p:sldId id="832" r:id="rId93"/>
    <p:sldId id="833" r:id="rId94"/>
    <p:sldId id="544" r:id="rId95"/>
    <p:sldId id="505" r:id="rId96"/>
    <p:sldId id="848" r:id="rId97"/>
    <p:sldId id="849" r:id="rId98"/>
    <p:sldId id="876" r:id="rId99"/>
    <p:sldId id="923" r:id="rId100"/>
    <p:sldId id="850" r:id="rId101"/>
    <p:sldId id="930" r:id="rId102"/>
    <p:sldId id="934" r:id="rId103"/>
    <p:sldId id="948" r:id="rId104"/>
    <p:sldId id="952" r:id="rId105"/>
    <p:sldId id="935" r:id="rId106"/>
    <p:sldId id="949" r:id="rId107"/>
    <p:sldId id="951" r:id="rId108"/>
    <p:sldId id="936" r:id="rId109"/>
    <p:sldId id="950" r:id="rId110"/>
    <p:sldId id="938" r:id="rId111"/>
    <p:sldId id="844" r:id="rId112"/>
    <p:sldId id="839" r:id="rId113"/>
    <p:sldId id="858" r:id="rId114"/>
    <p:sldId id="866" r:id="rId115"/>
    <p:sldId id="864" r:id="rId116"/>
    <p:sldId id="872" r:id="rId117"/>
    <p:sldId id="836" r:id="rId118"/>
    <p:sldId id="867"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2D6"/>
    <a:srgbClr val="5B4C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51" autoAdjust="0"/>
    <p:restoredTop sz="94681"/>
  </p:normalViewPr>
  <p:slideViewPr>
    <p:cSldViewPr snapToGrid="0">
      <p:cViewPr varScale="1">
        <p:scale>
          <a:sx n="84" d="100"/>
          <a:sy n="84" d="100"/>
        </p:scale>
        <p:origin x="19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9EF5A-5797-4E0E-8EC7-0CC61895B50B}" type="datetimeFigureOut">
              <a:rPr lang="en-US" smtClean="0"/>
              <a:t>10/17/21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787F9-9A17-4F97-812B-3D1E2745F632}" type="slidenum">
              <a:rPr lang="en-US" smtClean="0"/>
              <a:t>‹#›</a:t>
            </a:fld>
            <a:endParaRPr lang="en-US"/>
          </a:p>
        </p:txBody>
      </p:sp>
    </p:spTree>
    <p:extLst>
      <p:ext uri="{BB962C8B-B14F-4D97-AF65-F5344CB8AC3E}">
        <p14:creationId xmlns:p14="http://schemas.microsoft.com/office/powerpoint/2010/main" val="3813636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787F9-9A17-4F97-812B-3D1E2745F632}" type="slidenum">
              <a:rPr lang="en-US" smtClean="0"/>
              <a:t>1</a:t>
            </a:fld>
            <a:endParaRPr lang="en-US"/>
          </a:p>
        </p:txBody>
      </p:sp>
    </p:spTree>
    <p:extLst>
      <p:ext uri="{BB962C8B-B14F-4D97-AF65-F5344CB8AC3E}">
        <p14:creationId xmlns:p14="http://schemas.microsoft.com/office/powerpoint/2010/main" val="2512831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787F9-9A17-4F97-812B-3D1E2745F632}" type="slidenum">
              <a:rPr lang="en-US" smtClean="0"/>
              <a:t>99</a:t>
            </a:fld>
            <a:endParaRPr lang="en-US"/>
          </a:p>
        </p:txBody>
      </p:sp>
    </p:spTree>
    <p:extLst>
      <p:ext uri="{BB962C8B-B14F-4D97-AF65-F5344CB8AC3E}">
        <p14:creationId xmlns:p14="http://schemas.microsoft.com/office/powerpoint/2010/main" val="739422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787F9-9A17-4F97-812B-3D1E2745F632}" type="slidenum">
              <a:rPr lang="en-US" smtClean="0"/>
              <a:t>101</a:t>
            </a:fld>
            <a:endParaRPr lang="en-US"/>
          </a:p>
        </p:txBody>
      </p:sp>
    </p:spTree>
    <p:extLst>
      <p:ext uri="{BB962C8B-B14F-4D97-AF65-F5344CB8AC3E}">
        <p14:creationId xmlns:p14="http://schemas.microsoft.com/office/powerpoint/2010/main" val="2959081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787F9-9A17-4F97-812B-3D1E2745F632}" type="slidenum">
              <a:rPr lang="en-US" smtClean="0"/>
              <a:t>102</a:t>
            </a:fld>
            <a:endParaRPr lang="en-US"/>
          </a:p>
        </p:txBody>
      </p:sp>
    </p:spTree>
    <p:extLst>
      <p:ext uri="{BB962C8B-B14F-4D97-AF65-F5344CB8AC3E}">
        <p14:creationId xmlns:p14="http://schemas.microsoft.com/office/powerpoint/2010/main" val="290857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79ea7d41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79ea7d41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26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179ea7d41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179ea7d4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65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79ea7d41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79ea7d41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56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787F9-9A17-4F97-812B-3D1E2745F632}" type="slidenum">
              <a:rPr lang="en-US" smtClean="0"/>
              <a:t>24</a:t>
            </a:fld>
            <a:endParaRPr lang="en-US"/>
          </a:p>
        </p:txBody>
      </p:sp>
    </p:spTree>
    <p:extLst>
      <p:ext uri="{BB962C8B-B14F-4D97-AF65-F5344CB8AC3E}">
        <p14:creationId xmlns:p14="http://schemas.microsoft.com/office/powerpoint/2010/main" val="898730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787F9-9A17-4F97-812B-3D1E2745F632}" type="slidenum">
              <a:rPr lang="en-US" smtClean="0"/>
              <a:t>58</a:t>
            </a:fld>
            <a:endParaRPr lang="en-US"/>
          </a:p>
        </p:txBody>
      </p:sp>
    </p:spTree>
    <p:extLst>
      <p:ext uri="{BB962C8B-B14F-4D97-AF65-F5344CB8AC3E}">
        <p14:creationId xmlns:p14="http://schemas.microsoft.com/office/powerpoint/2010/main" val="348062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787F9-9A17-4F97-812B-3D1E2745F632}" type="slidenum">
              <a:rPr lang="en-US" smtClean="0"/>
              <a:t>59</a:t>
            </a:fld>
            <a:endParaRPr lang="en-US"/>
          </a:p>
        </p:txBody>
      </p:sp>
    </p:spTree>
    <p:extLst>
      <p:ext uri="{BB962C8B-B14F-4D97-AF65-F5344CB8AC3E}">
        <p14:creationId xmlns:p14="http://schemas.microsoft.com/office/powerpoint/2010/main" val="3571020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787F9-9A17-4F97-812B-3D1E2745F632}" type="slidenum">
              <a:rPr lang="en-US" smtClean="0"/>
              <a:t>76</a:t>
            </a:fld>
            <a:endParaRPr lang="en-US"/>
          </a:p>
        </p:txBody>
      </p:sp>
    </p:spTree>
    <p:extLst>
      <p:ext uri="{BB962C8B-B14F-4D97-AF65-F5344CB8AC3E}">
        <p14:creationId xmlns:p14="http://schemas.microsoft.com/office/powerpoint/2010/main" val="885397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787F9-9A17-4F97-812B-3D1E2745F632}" type="slidenum">
              <a:rPr lang="en-US" smtClean="0"/>
              <a:t>77</a:t>
            </a:fld>
            <a:endParaRPr lang="en-US"/>
          </a:p>
        </p:txBody>
      </p:sp>
    </p:spTree>
    <p:extLst>
      <p:ext uri="{BB962C8B-B14F-4D97-AF65-F5344CB8AC3E}">
        <p14:creationId xmlns:p14="http://schemas.microsoft.com/office/powerpoint/2010/main" val="3413027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A938D-78CA-44BE-A39B-E6F6963699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5F2723-7324-46F5-97E0-4EA1ED6E2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69F73C-7D87-437C-B9DA-75C2B9D34CB9}"/>
              </a:ext>
            </a:extLst>
          </p:cNvPr>
          <p:cNvSpPr>
            <a:spLocks noGrp="1"/>
          </p:cNvSpPr>
          <p:nvPr>
            <p:ph type="dt" sz="half" idx="10"/>
          </p:nvPr>
        </p:nvSpPr>
        <p:spPr/>
        <p:txBody>
          <a:bodyPr/>
          <a:lstStyle/>
          <a:p>
            <a:fld id="{DA8D2B05-DDC4-458A-B686-352D4A579133}" type="datetimeFigureOut">
              <a:rPr lang="en-US" smtClean="0"/>
              <a:t>10/17/21</a:t>
            </a:fld>
            <a:endParaRPr lang="en-US"/>
          </a:p>
        </p:txBody>
      </p:sp>
      <p:sp>
        <p:nvSpPr>
          <p:cNvPr id="5" name="Footer Placeholder 4">
            <a:extLst>
              <a:ext uri="{FF2B5EF4-FFF2-40B4-BE49-F238E27FC236}">
                <a16:creationId xmlns:a16="http://schemas.microsoft.com/office/drawing/2014/main" id="{873518C3-3B9A-48BB-9984-D589C26CD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839F5-6C0B-42AE-A820-8DA817272DF4}"/>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100947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17DA-902F-4C0A-9B77-730CF65E10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CE53DD-33B2-4F63-B86D-07E65B0633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5DF9A7-BC25-4EF5-BD33-C5CDE2C9EFA4}"/>
              </a:ext>
            </a:extLst>
          </p:cNvPr>
          <p:cNvSpPr>
            <a:spLocks noGrp="1"/>
          </p:cNvSpPr>
          <p:nvPr>
            <p:ph type="dt" sz="half" idx="10"/>
          </p:nvPr>
        </p:nvSpPr>
        <p:spPr/>
        <p:txBody>
          <a:bodyPr/>
          <a:lstStyle/>
          <a:p>
            <a:fld id="{DA8D2B05-DDC4-458A-B686-352D4A579133}" type="datetimeFigureOut">
              <a:rPr lang="en-US" smtClean="0"/>
              <a:t>10/17/21</a:t>
            </a:fld>
            <a:endParaRPr lang="en-US"/>
          </a:p>
        </p:txBody>
      </p:sp>
      <p:sp>
        <p:nvSpPr>
          <p:cNvPr id="5" name="Footer Placeholder 4">
            <a:extLst>
              <a:ext uri="{FF2B5EF4-FFF2-40B4-BE49-F238E27FC236}">
                <a16:creationId xmlns:a16="http://schemas.microsoft.com/office/drawing/2014/main" id="{6507A7DC-7DF7-49EC-9660-6A77D6128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3ED74B-3EB7-499F-BBEB-C4BB2C1BFD55}"/>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3860897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F8DFD7-32EA-46AE-A098-84E694ED16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678684-FEF0-4D7D-A82A-7ECC9F988C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29DFA-5524-4AD8-ADC8-7410FEB5EFDC}"/>
              </a:ext>
            </a:extLst>
          </p:cNvPr>
          <p:cNvSpPr>
            <a:spLocks noGrp="1"/>
          </p:cNvSpPr>
          <p:nvPr>
            <p:ph type="dt" sz="half" idx="10"/>
          </p:nvPr>
        </p:nvSpPr>
        <p:spPr/>
        <p:txBody>
          <a:bodyPr/>
          <a:lstStyle/>
          <a:p>
            <a:fld id="{DA8D2B05-DDC4-458A-B686-352D4A579133}" type="datetimeFigureOut">
              <a:rPr lang="en-US" smtClean="0"/>
              <a:t>10/17/21</a:t>
            </a:fld>
            <a:endParaRPr lang="en-US"/>
          </a:p>
        </p:txBody>
      </p:sp>
      <p:sp>
        <p:nvSpPr>
          <p:cNvPr id="5" name="Footer Placeholder 4">
            <a:extLst>
              <a:ext uri="{FF2B5EF4-FFF2-40B4-BE49-F238E27FC236}">
                <a16:creationId xmlns:a16="http://schemas.microsoft.com/office/drawing/2014/main" id="{BA28260F-D6B6-4ACA-9BD9-97C29A01A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CAB2D-5E0D-4469-B5B4-2934F49C9B36}"/>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3990551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6939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C455-F5F4-497D-8664-36301101EB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FEB820-494F-4C87-A0B8-B65D0435FE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3001E7-5B0A-4B7C-8CDB-BAB02BA038D5}"/>
              </a:ext>
            </a:extLst>
          </p:cNvPr>
          <p:cNvSpPr>
            <a:spLocks noGrp="1"/>
          </p:cNvSpPr>
          <p:nvPr>
            <p:ph type="dt" sz="half" idx="10"/>
          </p:nvPr>
        </p:nvSpPr>
        <p:spPr/>
        <p:txBody>
          <a:bodyPr/>
          <a:lstStyle/>
          <a:p>
            <a:fld id="{006ACE3E-00B3-442F-B0B8-D6508C89D6B7}" type="datetimeFigureOut">
              <a:rPr lang="en-US" smtClean="0"/>
              <a:t>10/17/21</a:t>
            </a:fld>
            <a:endParaRPr lang="en-US"/>
          </a:p>
        </p:txBody>
      </p:sp>
      <p:sp>
        <p:nvSpPr>
          <p:cNvPr id="5" name="Footer Placeholder 4">
            <a:extLst>
              <a:ext uri="{FF2B5EF4-FFF2-40B4-BE49-F238E27FC236}">
                <a16:creationId xmlns:a16="http://schemas.microsoft.com/office/drawing/2014/main" id="{4DFABAC5-D0B2-47FB-8D37-ABD769E8F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D96C6-2B40-4D7F-AE1A-3722C1BA8956}"/>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1381850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BE03-4435-45DD-BA63-B043E2270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48BD2-1042-427D-90B2-80BF9EFD1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2D8A0-FF14-4761-BDB4-CDE71AA4A107}"/>
              </a:ext>
            </a:extLst>
          </p:cNvPr>
          <p:cNvSpPr>
            <a:spLocks noGrp="1"/>
          </p:cNvSpPr>
          <p:nvPr>
            <p:ph type="dt" sz="half" idx="10"/>
          </p:nvPr>
        </p:nvSpPr>
        <p:spPr/>
        <p:txBody>
          <a:bodyPr/>
          <a:lstStyle/>
          <a:p>
            <a:fld id="{006ACE3E-00B3-442F-B0B8-D6508C89D6B7}" type="datetimeFigureOut">
              <a:rPr lang="en-US" smtClean="0"/>
              <a:t>10/17/21</a:t>
            </a:fld>
            <a:endParaRPr lang="en-US"/>
          </a:p>
        </p:txBody>
      </p:sp>
      <p:sp>
        <p:nvSpPr>
          <p:cNvPr id="5" name="Footer Placeholder 4">
            <a:extLst>
              <a:ext uri="{FF2B5EF4-FFF2-40B4-BE49-F238E27FC236}">
                <a16:creationId xmlns:a16="http://schemas.microsoft.com/office/drawing/2014/main" id="{F6DED5DB-0C4D-407D-9402-F0F43FC6D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27CCA-D1DA-4093-A847-0EC7F3DBD238}"/>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322047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DCA9-57B1-4536-95B3-E6D7FCFDFD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5B82B5-43EE-403A-8681-5A134C3272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F0C2F3-69B8-4290-938F-E9F5A24CD2E5}"/>
              </a:ext>
            </a:extLst>
          </p:cNvPr>
          <p:cNvSpPr>
            <a:spLocks noGrp="1"/>
          </p:cNvSpPr>
          <p:nvPr>
            <p:ph type="dt" sz="half" idx="10"/>
          </p:nvPr>
        </p:nvSpPr>
        <p:spPr/>
        <p:txBody>
          <a:bodyPr/>
          <a:lstStyle/>
          <a:p>
            <a:fld id="{006ACE3E-00B3-442F-B0B8-D6508C89D6B7}" type="datetimeFigureOut">
              <a:rPr lang="en-US" smtClean="0"/>
              <a:t>10/17/21</a:t>
            </a:fld>
            <a:endParaRPr lang="en-US"/>
          </a:p>
        </p:txBody>
      </p:sp>
      <p:sp>
        <p:nvSpPr>
          <p:cNvPr id="5" name="Footer Placeholder 4">
            <a:extLst>
              <a:ext uri="{FF2B5EF4-FFF2-40B4-BE49-F238E27FC236}">
                <a16:creationId xmlns:a16="http://schemas.microsoft.com/office/drawing/2014/main" id="{AB1E7E5D-8E24-4E61-805C-B6091A966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65804-CC4C-4B55-A838-14943547E2C0}"/>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3280160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A2795-8546-4759-8C65-E195A524F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81020-E069-420F-91FA-63063D9424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4197BF-AE77-448C-BA8A-AF7867CA9DB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D1A307-EF1A-45AA-910A-77EBEE43C133}"/>
              </a:ext>
            </a:extLst>
          </p:cNvPr>
          <p:cNvSpPr>
            <a:spLocks noGrp="1"/>
          </p:cNvSpPr>
          <p:nvPr>
            <p:ph type="dt" sz="half" idx="10"/>
          </p:nvPr>
        </p:nvSpPr>
        <p:spPr/>
        <p:txBody>
          <a:bodyPr/>
          <a:lstStyle/>
          <a:p>
            <a:fld id="{006ACE3E-00B3-442F-B0B8-D6508C89D6B7}" type="datetimeFigureOut">
              <a:rPr lang="en-US" smtClean="0"/>
              <a:t>10/17/21</a:t>
            </a:fld>
            <a:endParaRPr lang="en-US"/>
          </a:p>
        </p:txBody>
      </p:sp>
      <p:sp>
        <p:nvSpPr>
          <p:cNvPr id="6" name="Footer Placeholder 5">
            <a:extLst>
              <a:ext uri="{FF2B5EF4-FFF2-40B4-BE49-F238E27FC236}">
                <a16:creationId xmlns:a16="http://schemas.microsoft.com/office/drawing/2014/main" id="{7EEF19D4-B00D-4C35-8B9E-3447AD998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4E375-779B-4449-AE24-2EDF2F069CC9}"/>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092283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1740-5529-4B20-AF4A-E81B320482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AA36DB-6330-4BB6-B473-025C7B9760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58E94E1-3AA3-4739-9A06-30BF75E30A8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2B8D0D-C52E-40DB-BC8E-41BE0FFDD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D31076-C90E-4B8C-B315-C16251A128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9AA5E-DA22-4E9A-9E03-E224ABB9E1DA}"/>
              </a:ext>
            </a:extLst>
          </p:cNvPr>
          <p:cNvSpPr>
            <a:spLocks noGrp="1"/>
          </p:cNvSpPr>
          <p:nvPr>
            <p:ph type="dt" sz="half" idx="10"/>
          </p:nvPr>
        </p:nvSpPr>
        <p:spPr/>
        <p:txBody>
          <a:bodyPr/>
          <a:lstStyle/>
          <a:p>
            <a:fld id="{006ACE3E-00B3-442F-B0B8-D6508C89D6B7}" type="datetimeFigureOut">
              <a:rPr lang="en-US" smtClean="0"/>
              <a:t>10/17/21</a:t>
            </a:fld>
            <a:endParaRPr lang="en-US"/>
          </a:p>
        </p:txBody>
      </p:sp>
      <p:sp>
        <p:nvSpPr>
          <p:cNvPr id="8" name="Footer Placeholder 7">
            <a:extLst>
              <a:ext uri="{FF2B5EF4-FFF2-40B4-BE49-F238E27FC236}">
                <a16:creationId xmlns:a16="http://schemas.microsoft.com/office/drawing/2014/main" id="{CC5358E7-AE4A-4BCF-AA71-022FB8ED5C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0754A2-53F0-4B1C-A5F2-AB1BC5009935}"/>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332357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52C0-1AEB-46DB-88BC-A6EDF5643A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4D9540-14F1-489A-97D4-907F55C2B777}"/>
              </a:ext>
            </a:extLst>
          </p:cNvPr>
          <p:cNvSpPr>
            <a:spLocks noGrp="1"/>
          </p:cNvSpPr>
          <p:nvPr>
            <p:ph type="dt" sz="half" idx="10"/>
          </p:nvPr>
        </p:nvSpPr>
        <p:spPr/>
        <p:txBody>
          <a:bodyPr/>
          <a:lstStyle/>
          <a:p>
            <a:fld id="{006ACE3E-00B3-442F-B0B8-D6508C89D6B7}" type="datetimeFigureOut">
              <a:rPr lang="en-US" smtClean="0"/>
              <a:t>10/17/21</a:t>
            </a:fld>
            <a:endParaRPr lang="en-US"/>
          </a:p>
        </p:txBody>
      </p:sp>
      <p:sp>
        <p:nvSpPr>
          <p:cNvPr id="4" name="Footer Placeholder 3">
            <a:extLst>
              <a:ext uri="{FF2B5EF4-FFF2-40B4-BE49-F238E27FC236}">
                <a16:creationId xmlns:a16="http://schemas.microsoft.com/office/drawing/2014/main" id="{FB52369B-C7E0-4D93-9B54-1DBD98453D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1935BD-2EE1-4A8C-9E79-1497BC3DD57D}"/>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615028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F8FFF-7158-42FE-86A5-AB88F5F901EE}"/>
              </a:ext>
            </a:extLst>
          </p:cNvPr>
          <p:cNvSpPr>
            <a:spLocks noGrp="1"/>
          </p:cNvSpPr>
          <p:nvPr>
            <p:ph type="dt" sz="half" idx="10"/>
          </p:nvPr>
        </p:nvSpPr>
        <p:spPr/>
        <p:txBody>
          <a:bodyPr/>
          <a:lstStyle/>
          <a:p>
            <a:fld id="{006ACE3E-00B3-442F-B0B8-D6508C89D6B7}" type="datetimeFigureOut">
              <a:rPr lang="en-US" smtClean="0"/>
              <a:t>10/17/21</a:t>
            </a:fld>
            <a:endParaRPr lang="en-US"/>
          </a:p>
        </p:txBody>
      </p:sp>
      <p:sp>
        <p:nvSpPr>
          <p:cNvPr id="3" name="Footer Placeholder 2">
            <a:extLst>
              <a:ext uri="{FF2B5EF4-FFF2-40B4-BE49-F238E27FC236}">
                <a16:creationId xmlns:a16="http://schemas.microsoft.com/office/drawing/2014/main" id="{0D23AA51-1559-4423-97FC-A0E3FB55BE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78153-B333-43B8-90FB-B7BA9CBF394E}"/>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4168641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20E4-805E-41E3-9878-B818870AE8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2EE72-CC7A-4960-A01B-3D3EB9BF01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67B22-DF85-4D1B-A12E-A911685846AF}"/>
              </a:ext>
            </a:extLst>
          </p:cNvPr>
          <p:cNvSpPr>
            <a:spLocks noGrp="1"/>
          </p:cNvSpPr>
          <p:nvPr>
            <p:ph type="dt" sz="half" idx="10"/>
          </p:nvPr>
        </p:nvSpPr>
        <p:spPr/>
        <p:txBody>
          <a:bodyPr/>
          <a:lstStyle/>
          <a:p>
            <a:fld id="{DA8D2B05-DDC4-458A-B686-352D4A579133}" type="datetimeFigureOut">
              <a:rPr lang="en-US" smtClean="0"/>
              <a:t>10/17/21</a:t>
            </a:fld>
            <a:endParaRPr lang="en-US"/>
          </a:p>
        </p:txBody>
      </p:sp>
      <p:sp>
        <p:nvSpPr>
          <p:cNvPr id="5" name="Footer Placeholder 4">
            <a:extLst>
              <a:ext uri="{FF2B5EF4-FFF2-40B4-BE49-F238E27FC236}">
                <a16:creationId xmlns:a16="http://schemas.microsoft.com/office/drawing/2014/main" id="{62C25C1E-99FE-4AB9-865D-572EAFABA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5C8FB-F7FE-406E-AEB5-0B5793BCE0A7}"/>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3194497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95061-E403-4A33-A45C-545E79A02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7A4EC8-9738-4821-8E0A-3CCF7E7E8A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919A5D-6974-462D-B8EE-E0CBEC32D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16A7AF-4A4D-4DA8-A408-9789176F9C51}"/>
              </a:ext>
            </a:extLst>
          </p:cNvPr>
          <p:cNvSpPr>
            <a:spLocks noGrp="1"/>
          </p:cNvSpPr>
          <p:nvPr>
            <p:ph type="dt" sz="half" idx="10"/>
          </p:nvPr>
        </p:nvSpPr>
        <p:spPr/>
        <p:txBody>
          <a:bodyPr/>
          <a:lstStyle/>
          <a:p>
            <a:fld id="{006ACE3E-00B3-442F-B0B8-D6508C89D6B7}" type="datetimeFigureOut">
              <a:rPr lang="en-US" smtClean="0"/>
              <a:t>10/17/21</a:t>
            </a:fld>
            <a:endParaRPr lang="en-US"/>
          </a:p>
        </p:txBody>
      </p:sp>
      <p:sp>
        <p:nvSpPr>
          <p:cNvPr id="6" name="Footer Placeholder 5">
            <a:extLst>
              <a:ext uri="{FF2B5EF4-FFF2-40B4-BE49-F238E27FC236}">
                <a16:creationId xmlns:a16="http://schemas.microsoft.com/office/drawing/2014/main" id="{922DC876-0DDD-44A8-9E65-E88FE1B73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21EBCB-444B-4131-8691-AD898ED8F7A0}"/>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1921643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0A0B-798A-4409-A2FF-92D21B7A2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F01E4B-08C7-4B94-9437-F1CA1390DE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64C2C2-98B7-4653-9F92-373E7F9BC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FCB856-744F-4377-B57F-997F5367982A}"/>
              </a:ext>
            </a:extLst>
          </p:cNvPr>
          <p:cNvSpPr>
            <a:spLocks noGrp="1"/>
          </p:cNvSpPr>
          <p:nvPr>
            <p:ph type="dt" sz="half" idx="10"/>
          </p:nvPr>
        </p:nvSpPr>
        <p:spPr/>
        <p:txBody>
          <a:bodyPr/>
          <a:lstStyle/>
          <a:p>
            <a:fld id="{006ACE3E-00B3-442F-B0B8-D6508C89D6B7}" type="datetimeFigureOut">
              <a:rPr lang="en-US" smtClean="0"/>
              <a:t>10/17/21</a:t>
            </a:fld>
            <a:endParaRPr lang="en-US"/>
          </a:p>
        </p:txBody>
      </p:sp>
      <p:sp>
        <p:nvSpPr>
          <p:cNvPr id="6" name="Footer Placeholder 5">
            <a:extLst>
              <a:ext uri="{FF2B5EF4-FFF2-40B4-BE49-F238E27FC236}">
                <a16:creationId xmlns:a16="http://schemas.microsoft.com/office/drawing/2014/main" id="{0EA5CA18-ACBB-4409-9692-E977E896B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4A7ED-50EF-41C4-AFA0-FBBF778AB208}"/>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1994989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144B-78B9-40AA-96C0-95006D360C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C005AA-671A-4FFE-A4E8-257F62A7C1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18C42-D4F8-4D3D-8265-9E7A5AB5FF72}"/>
              </a:ext>
            </a:extLst>
          </p:cNvPr>
          <p:cNvSpPr>
            <a:spLocks noGrp="1"/>
          </p:cNvSpPr>
          <p:nvPr>
            <p:ph type="dt" sz="half" idx="10"/>
          </p:nvPr>
        </p:nvSpPr>
        <p:spPr/>
        <p:txBody>
          <a:bodyPr/>
          <a:lstStyle/>
          <a:p>
            <a:fld id="{006ACE3E-00B3-442F-B0B8-D6508C89D6B7}" type="datetimeFigureOut">
              <a:rPr lang="en-US" smtClean="0"/>
              <a:t>10/17/21</a:t>
            </a:fld>
            <a:endParaRPr lang="en-US"/>
          </a:p>
        </p:txBody>
      </p:sp>
      <p:sp>
        <p:nvSpPr>
          <p:cNvPr id="5" name="Footer Placeholder 4">
            <a:extLst>
              <a:ext uri="{FF2B5EF4-FFF2-40B4-BE49-F238E27FC236}">
                <a16:creationId xmlns:a16="http://schemas.microsoft.com/office/drawing/2014/main" id="{CAD435C4-A612-46C3-AFC5-31A0FBB9A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199CB-0A1C-467F-98CC-BF37AB8D8922}"/>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5074796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9B0AF8-D97C-4357-96EC-34D2BB5892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926976-0B77-42DA-9473-4F3513E453F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8E20A-4014-458E-9A01-4D2664C62AC5}"/>
              </a:ext>
            </a:extLst>
          </p:cNvPr>
          <p:cNvSpPr>
            <a:spLocks noGrp="1"/>
          </p:cNvSpPr>
          <p:nvPr>
            <p:ph type="dt" sz="half" idx="10"/>
          </p:nvPr>
        </p:nvSpPr>
        <p:spPr/>
        <p:txBody>
          <a:bodyPr/>
          <a:lstStyle/>
          <a:p>
            <a:fld id="{006ACE3E-00B3-442F-B0B8-D6508C89D6B7}" type="datetimeFigureOut">
              <a:rPr lang="en-US" smtClean="0"/>
              <a:t>10/17/21</a:t>
            </a:fld>
            <a:endParaRPr lang="en-US"/>
          </a:p>
        </p:txBody>
      </p:sp>
      <p:sp>
        <p:nvSpPr>
          <p:cNvPr id="5" name="Footer Placeholder 4">
            <a:extLst>
              <a:ext uri="{FF2B5EF4-FFF2-40B4-BE49-F238E27FC236}">
                <a16:creationId xmlns:a16="http://schemas.microsoft.com/office/drawing/2014/main" id="{F027436C-CEAF-42B6-94DE-6FFB04411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7EE04-79EB-4B5F-83C9-FE24149D1C2D}"/>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8293865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79576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57CE-0552-41B5-991C-37158FE47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1A728E-FE19-4ED6-9361-87DF4BB864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0E701E-34A5-4ED1-89CA-1AFD85C40802}"/>
              </a:ext>
            </a:extLst>
          </p:cNvPr>
          <p:cNvSpPr>
            <a:spLocks noGrp="1"/>
          </p:cNvSpPr>
          <p:nvPr>
            <p:ph type="dt" sz="half" idx="10"/>
          </p:nvPr>
        </p:nvSpPr>
        <p:spPr/>
        <p:txBody>
          <a:bodyPr/>
          <a:lstStyle/>
          <a:p>
            <a:fld id="{DA8D2B05-DDC4-458A-B686-352D4A579133}" type="datetimeFigureOut">
              <a:rPr lang="en-US" smtClean="0"/>
              <a:t>10/17/21</a:t>
            </a:fld>
            <a:endParaRPr lang="en-US"/>
          </a:p>
        </p:txBody>
      </p:sp>
      <p:sp>
        <p:nvSpPr>
          <p:cNvPr id="5" name="Footer Placeholder 4">
            <a:extLst>
              <a:ext uri="{FF2B5EF4-FFF2-40B4-BE49-F238E27FC236}">
                <a16:creationId xmlns:a16="http://schemas.microsoft.com/office/drawing/2014/main" id="{59BDAFC3-8612-4D7C-A51E-A843B8461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93A37-C1D5-43BD-88D0-26CEAB5BB236}"/>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49059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E0E-F1FA-4DEF-A6FA-C22956A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9CEDBB-DC3B-470F-B99B-6EC51356A2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14DAC-CC89-4B2D-90C7-74744577BF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8F3306-2A9C-4952-B8E8-F1D2D1388D57}"/>
              </a:ext>
            </a:extLst>
          </p:cNvPr>
          <p:cNvSpPr>
            <a:spLocks noGrp="1"/>
          </p:cNvSpPr>
          <p:nvPr>
            <p:ph type="dt" sz="half" idx="10"/>
          </p:nvPr>
        </p:nvSpPr>
        <p:spPr/>
        <p:txBody>
          <a:bodyPr/>
          <a:lstStyle/>
          <a:p>
            <a:fld id="{DA8D2B05-DDC4-458A-B686-352D4A579133}" type="datetimeFigureOut">
              <a:rPr lang="en-US" smtClean="0"/>
              <a:t>10/17/21</a:t>
            </a:fld>
            <a:endParaRPr lang="en-US"/>
          </a:p>
        </p:txBody>
      </p:sp>
      <p:sp>
        <p:nvSpPr>
          <p:cNvPr id="6" name="Footer Placeholder 5">
            <a:extLst>
              <a:ext uri="{FF2B5EF4-FFF2-40B4-BE49-F238E27FC236}">
                <a16:creationId xmlns:a16="http://schemas.microsoft.com/office/drawing/2014/main" id="{1148834A-BB21-46A8-99BA-1F6800878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B176A-C1E9-4870-9F58-4CB50BA7E2AD}"/>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888676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16493-3191-4D62-AC21-B49B7E0C25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5ECDF4-95E3-4712-A908-021C1EC3CA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95FDAE-FB95-4DA1-8F5B-CCD12D2630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80A5A-7F64-4256-998E-EC5429B857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5C5EE6-D836-454C-8272-C7F91BF570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1B74D7-D970-4874-91B2-B8ED778B743A}"/>
              </a:ext>
            </a:extLst>
          </p:cNvPr>
          <p:cNvSpPr>
            <a:spLocks noGrp="1"/>
          </p:cNvSpPr>
          <p:nvPr>
            <p:ph type="dt" sz="half" idx="10"/>
          </p:nvPr>
        </p:nvSpPr>
        <p:spPr/>
        <p:txBody>
          <a:bodyPr/>
          <a:lstStyle/>
          <a:p>
            <a:fld id="{DA8D2B05-DDC4-458A-B686-352D4A579133}" type="datetimeFigureOut">
              <a:rPr lang="en-US" smtClean="0"/>
              <a:t>10/17/21</a:t>
            </a:fld>
            <a:endParaRPr lang="en-US"/>
          </a:p>
        </p:txBody>
      </p:sp>
      <p:sp>
        <p:nvSpPr>
          <p:cNvPr id="8" name="Footer Placeholder 7">
            <a:extLst>
              <a:ext uri="{FF2B5EF4-FFF2-40B4-BE49-F238E27FC236}">
                <a16:creationId xmlns:a16="http://schemas.microsoft.com/office/drawing/2014/main" id="{C08E26B2-5FA0-471D-BEAA-7CDCC7D9F9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45B7C6-5386-43E5-BE30-817B22F7F695}"/>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670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914C-EDA6-4434-851A-5527C635A0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AF613-5237-4B7F-9882-169BF8C9A2A1}"/>
              </a:ext>
            </a:extLst>
          </p:cNvPr>
          <p:cNvSpPr>
            <a:spLocks noGrp="1"/>
          </p:cNvSpPr>
          <p:nvPr>
            <p:ph type="dt" sz="half" idx="10"/>
          </p:nvPr>
        </p:nvSpPr>
        <p:spPr/>
        <p:txBody>
          <a:bodyPr/>
          <a:lstStyle/>
          <a:p>
            <a:fld id="{DA8D2B05-DDC4-458A-B686-352D4A579133}" type="datetimeFigureOut">
              <a:rPr lang="en-US" smtClean="0"/>
              <a:t>10/17/21</a:t>
            </a:fld>
            <a:endParaRPr lang="en-US"/>
          </a:p>
        </p:txBody>
      </p:sp>
      <p:sp>
        <p:nvSpPr>
          <p:cNvPr id="4" name="Footer Placeholder 3">
            <a:extLst>
              <a:ext uri="{FF2B5EF4-FFF2-40B4-BE49-F238E27FC236}">
                <a16:creationId xmlns:a16="http://schemas.microsoft.com/office/drawing/2014/main" id="{25CD95F5-9086-4227-84B1-1681987C62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F8BE3-2D8C-4725-B7A1-83DE421334B9}"/>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471020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9E4E7A-107F-4106-91A1-3D198B51D468}"/>
              </a:ext>
            </a:extLst>
          </p:cNvPr>
          <p:cNvSpPr>
            <a:spLocks noGrp="1"/>
          </p:cNvSpPr>
          <p:nvPr>
            <p:ph type="dt" sz="half" idx="10"/>
          </p:nvPr>
        </p:nvSpPr>
        <p:spPr/>
        <p:txBody>
          <a:bodyPr/>
          <a:lstStyle/>
          <a:p>
            <a:fld id="{DA8D2B05-DDC4-458A-B686-352D4A579133}" type="datetimeFigureOut">
              <a:rPr lang="en-US" smtClean="0"/>
              <a:t>10/17/21</a:t>
            </a:fld>
            <a:endParaRPr lang="en-US"/>
          </a:p>
        </p:txBody>
      </p:sp>
      <p:sp>
        <p:nvSpPr>
          <p:cNvPr id="3" name="Footer Placeholder 2">
            <a:extLst>
              <a:ext uri="{FF2B5EF4-FFF2-40B4-BE49-F238E27FC236}">
                <a16:creationId xmlns:a16="http://schemas.microsoft.com/office/drawing/2014/main" id="{11EE32E2-F3EB-480D-92C5-ED9986F055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7B7F9D-3C2B-43AE-80D7-51E4124B87F4}"/>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208784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F2ACD-7BFA-487B-9A29-374DD03A32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4D08E6-AFE7-4AB4-B3E5-FF7087D08A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05C8C6-BE0E-41B4-AC9E-7AB5BD0F4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4762E2-7B09-4412-BFF1-97E07329CCBE}"/>
              </a:ext>
            </a:extLst>
          </p:cNvPr>
          <p:cNvSpPr>
            <a:spLocks noGrp="1"/>
          </p:cNvSpPr>
          <p:nvPr>
            <p:ph type="dt" sz="half" idx="10"/>
          </p:nvPr>
        </p:nvSpPr>
        <p:spPr/>
        <p:txBody>
          <a:bodyPr/>
          <a:lstStyle/>
          <a:p>
            <a:fld id="{DA8D2B05-DDC4-458A-B686-352D4A579133}" type="datetimeFigureOut">
              <a:rPr lang="en-US" smtClean="0"/>
              <a:t>10/17/21</a:t>
            </a:fld>
            <a:endParaRPr lang="en-US"/>
          </a:p>
        </p:txBody>
      </p:sp>
      <p:sp>
        <p:nvSpPr>
          <p:cNvPr id="6" name="Footer Placeholder 5">
            <a:extLst>
              <a:ext uri="{FF2B5EF4-FFF2-40B4-BE49-F238E27FC236}">
                <a16:creationId xmlns:a16="http://schemas.microsoft.com/office/drawing/2014/main" id="{A6D028E3-507E-482F-8351-C7F1000BDC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6841AA-AE9B-44C2-9015-C3F4C2EDAB29}"/>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433315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6304-B849-4B4A-A34A-EA3B2FFA0B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68F8E1-2B5B-4254-A5E5-0FCA7B5210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3F1611-BFB4-4458-8F07-1EBC30488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2B2EC3-3872-4334-BBA3-DCC26D0BA5FE}"/>
              </a:ext>
            </a:extLst>
          </p:cNvPr>
          <p:cNvSpPr>
            <a:spLocks noGrp="1"/>
          </p:cNvSpPr>
          <p:nvPr>
            <p:ph type="dt" sz="half" idx="10"/>
          </p:nvPr>
        </p:nvSpPr>
        <p:spPr/>
        <p:txBody>
          <a:bodyPr/>
          <a:lstStyle/>
          <a:p>
            <a:fld id="{DA8D2B05-DDC4-458A-B686-352D4A579133}" type="datetimeFigureOut">
              <a:rPr lang="en-US" smtClean="0"/>
              <a:t>10/17/21</a:t>
            </a:fld>
            <a:endParaRPr lang="en-US"/>
          </a:p>
        </p:txBody>
      </p:sp>
      <p:sp>
        <p:nvSpPr>
          <p:cNvPr id="6" name="Footer Placeholder 5">
            <a:extLst>
              <a:ext uri="{FF2B5EF4-FFF2-40B4-BE49-F238E27FC236}">
                <a16:creationId xmlns:a16="http://schemas.microsoft.com/office/drawing/2014/main" id="{11294406-7264-45F7-B0C7-8ACD1BA93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6BCA1B-B094-4A97-B4A0-CC6EFC25A6B3}"/>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2413525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80FE4-D7CD-4C84-906B-F27BAA7C7A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3CFB05-675B-4405-A0E0-4EFD548381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387884-9BE2-48FD-94B6-B025B10D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8D2B05-DDC4-458A-B686-352D4A579133}" type="datetimeFigureOut">
              <a:rPr lang="en-US" smtClean="0"/>
              <a:t>10/17/21</a:t>
            </a:fld>
            <a:endParaRPr lang="en-US"/>
          </a:p>
        </p:txBody>
      </p:sp>
      <p:sp>
        <p:nvSpPr>
          <p:cNvPr id="5" name="Footer Placeholder 4">
            <a:extLst>
              <a:ext uri="{FF2B5EF4-FFF2-40B4-BE49-F238E27FC236}">
                <a16:creationId xmlns:a16="http://schemas.microsoft.com/office/drawing/2014/main" id="{4EDA0ADB-BD94-474B-A164-870427ADF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5FC434-4EB3-4CF2-9E64-D18AAE7D3C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F0B69-B5BD-4DA4-9423-38B74A84598B}" type="slidenum">
              <a:rPr lang="en-US" smtClean="0"/>
              <a:t>‹#›</a:t>
            </a:fld>
            <a:endParaRPr lang="en-US"/>
          </a:p>
        </p:txBody>
      </p:sp>
    </p:spTree>
    <p:extLst>
      <p:ext uri="{BB962C8B-B14F-4D97-AF65-F5344CB8AC3E}">
        <p14:creationId xmlns:p14="http://schemas.microsoft.com/office/powerpoint/2010/main" val="2120367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3B1D7C-31B1-4785-BEAE-3BBD608A27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B95B-D39E-4CB7-8121-85A126639C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A9F7A-983B-4B97-8352-170CA2E38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6ACE3E-00B3-442F-B0B8-D6508C89D6B7}" type="datetimeFigureOut">
              <a:rPr lang="en-US" smtClean="0"/>
              <a:t>10/17/21</a:t>
            </a:fld>
            <a:endParaRPr lang="en-US"/>
          </a:p>
        </p:txBody>
      </p:sp>
      <p:sp>
        <p:nvSpPr>
          <p:cNvPr id="5" name="Footer Placeholder 4">
            <a:extLst>
              <a:ext uri="{FF2B5EF4-FFF2-40B4-BE49-F238E27FC236}">
                <a16:creationId xmlns:a16="http://schemas.microsoft.com/office/drawing/2014/main" id="{4718408B-1BC5-491E-BF4D-C6C0B4BBF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6333A7-6972-4892-A608-CDF69A4B6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FB0C8-6778-4949-83AA-E82E781E63E4}" type="slidenum">
              <a:rPr lang="en-US" smtClean="0"/>
              <a:t>‹#›</a:t>
            </a:fld>
            <a:endParaRPr lang="en-US"/>
          </a:p>
        </p:txBody>
      </p:sp>
    </p:spTree>
    <p:extLst>
      <p:ext uri="{BB962C8B-B14F-4D97-AF65-F5344CB8AC3E}">
        <p14:creationId xmlns:p14="http://schemas.microsoft.com/office/powerpoint/2010/main" val="2593068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profile/Seng-Bum-Yoo/publication/326958417/figure/fig3/AS:724615613661184@1549773233136/Conceptual-Description-of-Untangling-the-Input-in-the-Neural-Population-Vector-Space.png"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arxiv.org/pdf/1806.05236.pdf"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7.png"/><Relationship Id="rId4" Type="http://schemas.openxmlformats.org/officeDocument/2006/relationships/image" Target="../media/image36.png"/></Relationships>
</file>

<file path=ppt/slides/_rels/slide10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8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2.png"/><Relationship Id="rId4" Type="http://schemas.openxmlformats.org/officeDocument/2006/relationships/image" Target="../media/image75.png"/></Relationships>
</file>

<file path=ppt/slides/_rels/slide10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8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2.png"/><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7.png"/><Relationship Id="rId4" Type="http://schemas.openxmlformats.org/officeDocument/2006/relationships/image" Target="../media/image36.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7.png"/><Relationship Id="rId4" Type="http://schemas.openxmlformats.org/officeDocument/2006/relationships/image" Target="../media/image36.png"/></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rxiv.org/pdf/1806.05236.pdf"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arxiv.org/abs/1710.09412" TargetMode="External"/><Relationship Id="rId5" Type="http://schemas.openxmlformats.org/officeDocument/2006/relationships/hyperlink" Target="https://arxiv.org/pdf/1806.05236.pdf"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arxiv.org/pdf/1806.05236.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arxiv.org/abs/1905.0039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arxiv.org/abs/1905.0039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arxiv.org/pdf/1611.01578.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fycat.com/"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 Id="rId5" Type="http://schemas.openxmlformats.org/officeDocument/2006/relationships/hyperlink" Target="https://sigopt.com/blog/common-problems-in-hyperparameter-optimization" TargetMode="External"/><Relationship Id="rId4" Type="http://schemas.openxmlformats.org/officeDocument/2006/relationships/image" Target="../media/image2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hoya012.github.io/assets/img/bag_of_trick/9.PNG"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arxiv.org/abs/1710.09412" TargetMode="Externa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hoya012.github.io/assets/img/bag_of_trick/9.PNG"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pdf/1708.04552.pdf" TargetMode="External"/><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www.google.com/url?sa=i&amp;url=https%3A%2F%2Fwww.researchgate.net%2Ffigure%2FComparison-of-our-proposed-Attentive-CutMix-with-Mixup-5-Cutout-1-and-CutMix-3_fig1_340296142&amp;psig=AOvVaw2UQ_1SUrZPeCC9PXeaS_Xp&amp;ust=1634285536957000&amp;source=images&amp;cd=vfe&amp;ved=0CAsQjRxqFwoTCICxvMe6yfMCFQAAAAAdAAAAABAD" TargetMode="External"/><Relationship Id="rId4" Type="http://schemas.openxmlformats.org/officeDocument/2006/relationships/hyperlink" Target="https://arxiv.org/abs/1905.04899?context=cs.CV"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2110.00476.pdf"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pdf/2002.05709.pdf"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pdf/2002.05709.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pdf/2002.05709.pdf"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pdf/2002.05709.pdf"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eepmind/3d-shapes" TargetMode="Externa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hyperlink" Target="https://ai.googleblog.com/2019/04/evaluating-unsupervised-learning-of.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towardsdatascience.com/on-dino-self-distillation-with-no-labels-c29e9365e382" TargetMode="External"/><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hyperlink" Target="https://towardsdatascience.com/a-framework-for-contrastive-self-supervised-learning-and-designing-a-new-approach-3caab5d29619"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pdf/2006.09882.pdf"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towardsdatascience.com/a-framework-for-contrastive-self-supervised-learning-and-designing-a-new-approach-3caab5d29619"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pdf/2006.09882.pdf" TargetMode="External"/><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towardsdatascience.com/a-framework-for-contrastive-self-supervised-learning-and-designing-a-new-approach-3caab5d29619"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a-framework-for-contrastive-self-supervised-learning-and-designing-a-new-approach-3caab5d29619" TargetMode="External"/><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abs/2003.05438"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010.06300"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blog.waymo.com/2020/04/using-automated-data-augmentation-to.html" TargetMode="External"/><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7.png"/></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2.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7.png"/><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2.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7.png"/><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owardsdatascience.com/on-dino-self-distillation-with-no-labels-c29e9365e382" TargetMode="External"/><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hyperlink" Target="https://towardsdatascience.com/a-framework-for-contrastive-self-supervised-learning-and-designing-a-new-approach-3caab5d29619"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arxiv.org/pdf/1806.05236.pdf" TargetMode="External"/><Relationship Id="rId4" Type="http://schemas.openxmlformats.org/officeDocument/2006/relationships/hyperlink" Target="https://www.researchgate.net/profile/Seng-Bum-Yoo/publication/326958417/figure/fig3/AS:724615613661184@1549773233136/Conceptual-Description-of-Untangling-the-Input-in-the-Neural-Population-Vector-Space.pn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2.png"/><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75.png"/><Relationship Id="rId7"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6.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8443-7E0D-461A-AC01-ECB8509AFA67}"/>
              </a:ext>
            </a:extLst>
          </p:cNvPr>
          <p:cNvSpPr>
            <a:spLocks noGrp="1"/>
          </p:cNvSpPr>
          <p:nvPr>
            <p:ph type="title"/>
          </p:nvPr>
        </p:nvSpPr>
        <p:spPr>
          <a:xfrm>
            <a:off x="820250" y="223835"/>
            <a:ext cx="10551500" cy="5719864"/>
          </a:xfrm>
        </p:spPr>
        <p:txBody>
          <a:bodyPr>
            <a:normAutofit/>
          </a:bodyPr>
          <a:lstStyle/>
          <a:p>
            <a:pPr algn="ctr"/>
            <a:r>
              <a:rPr lang="en-US" sz="5400" b="1" dirty="0">
                <a:solidFill>
                  <a:schemeClr val="bg1"/>
                </a:solidFill>
              </a:rPr>
              <a:t>Multi-Augmentation Strategies for Self-Supervised Learning</a:t>
            </a:r>
            <a:br>
              <a:rPr lang="en-US" b="1" dirty="0"/>
            </a:br>
            <a:endParaRPr lang="en-US" b="1" dirty="0">
              <a:solidFill>
                <a:schemeClr val="bg1"/>
              </a:solidFill>
            </a:endParaRPr>
          </a:p>
        </p:txBody>
      </p:sp>
      <p:sp>
        <p:nvSpPr>
          <p:cNvPr id="3" name="Rectangle 2">
            <a:extLst>
              <a:ext uri="{FF2B5EF4-FFF2-40B4-BE49-F238E27FC236}">
                <a16:creationId xmlns:a16="http://schemas.microsoft.com/office/drawing/2014/main" id="{9B560E41-A387-F647-A807-14E6176CEA30}"/>
              </a:ext>
            </a:extLst>
          </p:cNvPr>
          <p:cNvSpPr/>
          <p:nvPr/>
        </p:nvSpPr>
        <p:spPr>
          <a:xfrm>
            <a:off x="10298976" y="6264833"/>
            <a:ext cx="1701876" cy="369332"/>
          </a:xfrm>
          <a:prstGeom prst="rect">
            <a:avLst/>
          </a:prstGeom>
        </p:spPr>
        <p:txBody>
          <a:bodyPr wrap="none">
            <a:spAutoFit/>
          </a:bodyPr>
          <a:lstStyle/>
          <a:p>
            <a:r>
              <a:rPr lang="en-US" b="1" dirty="0">
                <a:solidFill>
                  <a:schemeClr val="bg1"/>
                </a:solidFill>
              </a:rPr>
              <a:t>Tran Van </a:t>
            </a:r>
            <a:r>
              <a:rPr lang="en-US" b="1" dirty="0" err="1">
                <a:solidFill>
                  <a:schemeClr val="bg1"/>
                </a:solidFill>
              </a:rPr>
              <a:t>Nhiem</a:t>
            </a:r>
            <a:endParaRPr lang="en-TW" dirty="0"/>
          </a:p>
        </p:txBody>
      </p:sp>
    </p:spTree>
    <p:extLst>
      <p:ext uri="{BB962C8B-B14F-4D97-AF65-F5344CB8AC3E}">
        <p14:creationId xmlns:p14="http://schemas.microsoft.com/office/powerpoint/2010/main" val="560338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pic>
        <p:nvPicPr>
          <p:cNvPr id="2" name="Picture 1">
            <a:extLst>
              <a:ext uri="{FF2B5EF4-FFF2-40B4-BE49-F238E27FC236}">
                <a16:creationId xmlns:a16="http://schemas.microsoft.com/office/drawing/2014/main" id="{1B9FAFC1-F651-4678-9691-B2587217AE48}"/>
              </a:ext>
            </a:extLst>
          </p:cNvPr>
          <p:cNvPicPr>
            <a:picLocks noChangeAspect="1"/>
          </p:cNvPicPr>
          <p:nvPr/>
        </p:nvPicPr>
        <p:blipFill>
          <a:blip r:embed="rId2"/>
          <a:stretch>
            <a:fillRect/>
          </a:stretch>
        </p:blipFill>
        <p:spPr>
          <a:xfrm>
            <a:off x="793102" y="1063568"/>
            <a:ext cx="10792408" cy="5369990"/>
          </a:xfrm>
          <a:prstGeom prst="rect">
            <a:avLst/>
          </a:prstGeom>
        </p:spPr>
      </p:pic>
      <p:sp>
        <p:nvSpPr>
          <p:cNvPr id="4" name="TextBox 3">
            <a:hlinkClick r:id="rId3"/>
            <a:extLst>
              <a:ext uri="{FF2B5EF4-FFF2-40B4-BE49-F238E27FC236}">
                <a16:creationId xmlns:a16="http://schemas.microsoft.com/office/drawing/2014/main" id="{88ABA232-05A4-4CDA-BFD8-A77ACBFB9B2A}"/>
              </a:ext>
            </a:extLst>
          </p:cNvPr>
          <p:cNvSpPr txBox="1"/>
          <p:nvPr/>
        </p:nvSpPr>
        <p:spPr>
          <a:xfrm>
            <a:off x="10321650" y="6162844"/>
            <a:ext cx="1593541" cy="338554"/>
          </a:xfrm>
          <a:prstGeom prst="rect">
            <a:avLst/>
          </a:prstGeom>
          <a:noFill/>
        </p:spPr>
        <p:txBody>
          <a:bodyPr wrap="square" rtlCol="0">
            <a:spAutoFit/>
          </a:bodyPr>
          <a:lstStyle/>
          <a:p>
            <a:r>
              <a:rPr lang="en-US" sz="1600" dirty="0">
                <a:solidFill>
                  <a:schemeClr val="bg1">
                    <a:lumMod val="65000"/>
                  </a:schemeClr>
                </a:solidFill>
                <a:hlinkClick r:id="rId4">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20426886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77FFE7-6B09-4285-9753-84BD7C184B03}"/>
              </a:ext>
            </a:extLst>
          </p:cNvPr>
          <p:cNvPicPr>
            <a:picLocks noChangeAspect="1"/>
          </p:cNvPicPr>
          <p:nvPr/>
        </p:nvPicPr>
        <p:blipFill>
          <a:blip r:embed="rId2"/>
          <a:stretch>
            <a:fillRect/>
          </a:stretch>
        </p:blipFill>
        <p:spPr>
          <a:xfrm>
            <a:off x="232277" y="1017332"/>
            <a:ext cx="8736410" cy="2291104"/>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2139518" y="962290"/>
            <a:ext cx="1793290" cy="7954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Connector: Curved 9">
            <a:extLst>
              <a:ext uri="{FF2B5EF4-FFF2-40B4-BE49-F238E27FC236}">
                <a16:creationId xmlns:a16="http://schemas.microsoft.com/office/drawing/2014/main" id="{A46030E2-87DF-4C0D-ABFB-2AF015982F92}"/>
              </a:ext>
            </a:extLst>
          </p:cNvPr>
          <p:cNvCxnSpPr>
            <a:cxnSpLocks/>
          </p:cNvCxnSpPr>
          <p:nvPr/>
        </p:nvCxnSpPr>
        <p:spPr>
          <a:xfrm rot="5400000">
            <a:off x="185035" y="1592962"/>
            <a:ext cx="2115681" cy="1793290"/>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AF25B290-D4C8-4CF1-A362-91D91C5259E3}"/>
              </a:ext>
            </a:extLst>
          </p:cNvPr>
          <p:cNvSpPr/>
          <p:nvPr/>
        </p:nvSpPr>
        <p:spPr>
          <a:xfrm>
            <a:off x="6096000" y="497149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D7830018-7E6C-4921-90B1-73BF8BE9DFCA}"/>
              </a:ext>
            </a:extLst>
          </p:cNvPr>
          <p:cNvSpPr/>
          <p:nvPr/>
        </p:nvSpPr>
        <p:spPr>
          <a:xfrm>
            <a:off x="165462" y="3308436"/>
            <a:ext cx="11881536" cy="3438593"/>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F88B5AA-6885-4F7F-BE30-41B4DE82636C}"/>
              </a:ext>
            </a:extLst>
          </p:cNvPr>
          <p:cNvPicPr>
            <a:picLocks noChangeAspect="1"/>
          </p:cNvPicPr>
          <p:nvPr/>
        </p:nvPicPr>
        <p:blipFill>
          <a:blip r:embed="rId3"/>
          <a:stretch>
            <a:fillRect/>
          </a:stretch>
        </p:blipFill>
        <p:spPr>
          <a:xfrm>
            <a:off x="3825210" y="3654426"/>
            <a:ext cx="3625324" cy="1461503"/>
          </a:xfrm>
          <a:prstGeom prst="rect">
            <a:avLst/>
          </a:prstGeom>
        </p:spPr>
      </p:pic>
      <p:pic>
        <p:nvPicPr>
          <p:cNvPr id="16" name="Picture 15">
            <a:extLst>
              <a:ext uri="{FF2B5EF4-FFF2-40B4-BE49-F238E27FC236}">
                <a16:creationId xmlns:a16="http://schemas.microsoft.com/office/drawing/2014/main" id="{3C05399F-D04D-495C-9A63-294BDA69A5E4}"/>
              </a:ext>
            </a:extLst>
          </p:cNvPr>
          <p:cNvPicPr>
            <a:picLocks noChangeAspect="1"/>
          </p:cNvPicPr>
          <p:nvPr/>
        </p:nvPicPr>
        <p:blipFill rotWithShape="1">
          <a:blip r:embed="rId4"/>
          <a:srcRect b="14708"/>
          <a:stretch/>
        </p:blipFill>
        <p:spPr>
          <a:xfrm>
            <a:off x="4242049" y="5364030"/>
            <a:ext cx="3196004" cy="1461503"/>
          </a:xfrm>
          <a:prstGeom prst="rect">
            <a:avLst/>
          </a:prstGeom>
        </p:spPr>
      </p:pic>
      <p:pic>
        <p:nvPicPr>
          <p:cNvPr id="17" name="Picture 16">
            <a:extLst>
              <a:ext uri="{FF2B5EF4-FFF2-40B4-BE49-F238E27FC236}">
                <a16:creationId xmlns:a16="http://schemas.microsoft.com/office/drawing/2014/main" id="{8F97ADB4-E644-4542-8C0D-AFC0DC59DDA9}"/>
              </a:ext>
            </a:extLst>
          </p:cNvPr>
          <p:cNvPicPr>
            <a:picLocks noChangeAspect="1"/>
          </p:cNvPicPr>
          <p:nvPr/>
        </p:nvPicPr>
        <p:blipFill>
          <a:blip r:embed="rId5"/>
          <a:stretch>
            <a:fillRect/>
          </a:stretch>
        </p:blipFill>
        <p:spPr>
          <a:xfrm>
            <a:off x="8139953" y="3414751"/>
            <a:ext cx="3671641" cy="1721468"/>
          </a:xfrm>
          <a:prstGeom prst="rect">
            <a:avLst/>
          </a:prstGeom>
        </p:spPr>
      </p:pic>
      <p:cxnSp>
        <p:nvCxnSpPr>
          <p:cNvPr id="19" name="Connector: Curved 18">
            <a:extLst>
              <a:ext uri="{FF2B5EF4-FFF2-40B4-BE49-F238E27FC236}">
                <a16:creationId xmlns:a16="http://schemas.microsoft.com/office/drawing/2014/main" id="{08067D0C-67CA-4EB3-9935-503ABA0F299D}"/>
              </a:ext>
            </a:extLst>
          </p:cNvPr>
          <p:cNvCxnSpPr>
            <a:cxnSpLocks/>
            <a:stCxn id="21" idx="3"/>
          </p:cNvCxnSpPr>
          <p:nvPr/>
        </p:nvCxnSpPr>
        <p:spPr>
          <a:xfrm>
            <a:off x="3932808" y="1360035"/>
            <a:ext cx="1907243" cy="188814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C57CB17-2315-459E-898C-381D7DED92B2}"/>
              </a:ext>
            </a:extLst>
          </p:cNvPr>
          <p:cNvPicPr>
            <a:picLocks noChangeAspect="1"/>
          </p:cNvPicPr>
          <p:nvPr/>
        </p:nvPicPr>
        <p:blipFill>
          <a:blip r:embed="rId6"/>
          <a:stretch>
            <a:fillRect/>
          </a:stretch>
        </p:blipFill>
        <p:spPr>
          <a:xfrm>
            <a:off x="9403830" y="5202863"/>
            <a:ext cx="1966958" cy="1622670"/>
          </a:xfrm>
          <a:prstGeom prst="rect">
            <a:avLst/>
          </a:prstGeom>
        </p:spPr>
      </p:pic>
      <p:sp>
        <p:nvSpPr>
          <p:cNvPr id="31" name="TextBox 30">
            <a:extLst>
              <a:ext uri="{FF2B5EF4-FFF2-40B4-BE49-F238E27FC236}">
                <a16:creationId xmlns:a16="http://schemas.microsoft.com/office/drawing/2014/main" id="{4008A65B-9786-4A0F-9F50-627081F150E8}"/>
              </a:ext>
            </a:extLst>
          </p:cNvPr>
          <p:cNvSpPr txBox="1"/>
          <p:nvPr/>
        </p:nvSpPr>
        <p:spPr>
          <a:xfrm>
            <a:off x="4433842" y="5005472"/>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2060"/>
                </a:solidFill>
                <a:effectLst/>
                <a:uLnTx/>
                <a:uFillTx/>
                <a:latin typeface="Calibri" panose="020F0502020204030204"/>
                <a:ea typeface="+mn-ea"/>
                <a:cs typeface="+mn-cs"/>
              </a:rPr>
              <a:t>SimCLR</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2" name="TextBox 31">
            <a:extLst>
              <a:ext uri="{FF2B5EF4-FFF2-40B4-BE49-F238E27FC236}">
                <a16:creationId xmlns:a16="http://schemas.microsoft.com/office/drawing/2014/main" id="{1DB0D8BD-E140-48C5-BCB5-5182A47B4857}"/>
              </a:ext>
            </a:extLst>
          </p:cNvPr>
          <p:cNvSpPr txBox="1"/>
          <p:nvPr/>
        </p:nvSpPr>
        <p:spPr>
          <a:xfrm>
            <a:off x="8997102" y="4986567"/>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rgbClr val="002060"/>
                </a:solidFill>
                <a:latin typeface="Calibri" panose="020F0502020204030204"/>
              </a:rPr>
              <a:t>RandAug</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3" name="TextBox 32">
            <a:extLst>
              <a:ext uri="{FF2B5EF4-FFF2-40B4-BE49-F238E27FC236}">
                <a16:creationId xmlns:a16="http://schemas.microsoft.com/office/drawing/2014/main" id="{705DE04A-DFD8-4BD3-9239-AA872690CD48}"/>
              </a:ext>
            </a:extLst>
          </p:cNvPr>
          <p:cNvSpPr txBox="1"/>
          <p:nvPr/>
        </p:nvSpPr>
        <p:spPr>
          <a:xfrm>
            <a:off x="4755525" y="3346117"/>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Auto-Augment</a:t>
            </a: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4" name="TextBox 33">
            <a:extLst>
              <a:ext uri="{FF2B5EF4-FFF2-40B4-BE49-F238E27FC236}">
                <a16:creationId xmlns:a16="http://schemas.microsoft.com/office/drawing/2014/main" id="{5D1008E8-C0B3-4EB1-AE76-C2C4FCA6B3BD}"/>
              </a:ext>
            </a:extLst>
          </p:cNvPr>
          <p:cNvSpPr txBox="1"/>
          <p:nvPr/>
        </p:nvSpPr>
        <p:spPr>
          <a:xfrm>
            <a:off x="8554298" y="3205079"/>
            <a:ext cx="30244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Fast Auto-Augment</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pic>
        <p:nvPicPr>
          <p:cNvPr id="23" name="Picture 22">
            <a:extLst>
              <a:ext uri="{FF2B5EF4-FFF2-40B4-BE49-F238E27FC236}">
                <a16:creationId xmlns:a16="http://schemas.microsoft.com/office/drawing/2014/main" id="{908E4FE5-A543-4706-B3DF-AECE0371CC36}"/>
              </a:ext>
            </a:extLst>
          </p:cNvPr>
          <p:cNvPicPr>
            <a:picLocks noChangeAspect="1"/>
          </p:cNvPicPr>
          <p:nvPr/>
        </p:nvPicPr>
        <p:blipFill rotWithShape="1">
          <a:blip r:embed="rId7"/>
          <a:srcRect r="50763" b="18959"/>
          <a:stretch/>
        </p:blipFill>
        <p:spPr>
          <a:xfrm>
            <a:off x="276779" y="3929511"/>
            <a:ext cx="3469403" cy="2418726"/>
          </a:xfrm>
          <a:prstGeom prst="rect">
            <a:avLst/>
          </a:prstGeom>
        </p:spPr>
      </p:pic>
      <p:sp>
        <p:nvSpPr>
          <p:cNvPr id="20" name="Rectangle 19">
            <a:extLst>
              <a:ext uri="{FF2B5EF4-FFF2-40B4-BE49-F238E27FC236}">
                <a16:creationId xmlns:a16="http://schemas.microsoft.com/office/drawing/2014/main" id="{BAFF737D-CAB4-E047-8276-EFDEA106B811}"/>
              </a:ext>
            </a:extLst>
          </p:cNvPr>
          <p:cNvSpPr/>
          <p:nvPr/>
        </p:nvSpPr>
        <p:spPr>
          <a:xfrm>
            <a:off x="3103489" y="-31273"/>
            <a:ext cx="753168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rPr>
              <a:t>Proposal Method Pipeline 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3B4283E1-641C-1643-8408-FE519B196CC1}"/>
              </a:ext>
            </a:extLst>
          </p:cNvPr>
          <p:cNvSpPr txBox="1"/>
          <p:nvPr/>
        </p:nvSpPr>
        <p:spPr>
          <a:xfrm>
            <a:off x="1681460" y="587741"/>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Multi-Augmentation Strategies</a:t>
            </a:r>
          </a:p>
        </p:txBody>
      </p:sp>
    </p:spTree>
    <p:extLst>
      <p:ext uri="{BB962C8B-B14F-4D97-AF65-F5344CB8AC3E}">
        <p14:creationId xmlns:p14="http://schemas.microsoft.com/office/powerpoint/2010/main" val="2714715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7F4E0-C1F9-C04F-AF41-1507605C38D9}"/>
              </a:ext>
            </a:extLst>
          </p:cNvPr>
          <p:cNvPicPr>
            <a:picLocks noChangeAspect="1"/>
          </p:cNvPicPr>
          <p:nvPr/>
        </p:nvPicPr>
        <p:blipFill>
          <a:blip r:embed="rId3"/>
          <a:stretch>
            <a:fillRect/>
          </a:stretch>
        </p:blipFill>
        <p:spPr>
          <a:xfrm>
            <a:off x="256355" y="3893438"/>
            <a:ext cx="4009771" cy="1330866"/>
          </a:xfrm>
          <a:prstGeom prst="rect">
            <a:avLst/>
          </a:prstGeom>
        </p:spPr>
      </p:pic>
      <p:pic>
        <p:nvPicPr>
          <p:cNvPr id="9" name="Picture 8">
            <a:extLst>
              <a:ext uri="{FF2B5EF4-FFF2-40B4-BE49-F238E27FC236}">
                <a16:creationId xmlns:a16="http://schemas.microsoft.com/office/drawing/2014/main" id="{A877FFE7-6B09-4285-9753-84BD7C184B03}"/>
              </a:ext>
            </a:extLst>
          </p:cNvPr>
          <p:cNvPicPr>
            <a:picLocks noChangeAspect="1"/>
          </p:cNvPicPr>
          <p:nvPr/>
        </p:nvPicPr>
        <p:blipFill>
          <a:blip r:embed="rId4"/>
          <a:stretch>
            <a:fillRect/>
          </a:stretch>
        </p:blipFill>
        <p:spPr>
          <a:xfrm>
            <a:off x="232277" y="1017332"/>
            <a:ext cx="8736410" cy="2291104"/>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2045628" y="1887253"/>
            <a:ext cx="2090273" cy="9464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753168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rPr>
              <a:t>Proposal Method Pipeline 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A2A729-B6E6-4CE5-88EB-38CFDCB4BEB0}"/>
              </a:ext>
            </a:extLst>
          </p:cNvPr>
          <p:cNvSpPr txBox="1"/>
          <p:nvPr/>
        </p:nvSpPr>
        <p:spPr>
          <a:xfrm>
            <a:off x="1681459" y="587741"/>
            <a:ext cx="78845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alibri" panose="020F0502020204030204"/>
                <a:ea typeface="+mn-ea"/>
                <a:cs typeface="+mn-cs"/>
              </a:rPr>
              <a:t>Multi-Augmentation Strategies</a:t>
            </a:r>
          </a:p>
        </p:txBody>
      </p:sp>
      <p:cxnSp>
        <p:nvCxnSpPr>
          <p:cNvPr id="10" name="Connector: Curved 9">
            <a:extLst>
              <a:ext uri="{FF2B5EF4-FFF2-40B4-BE49-F238E27FC236}">
                <a16:creationId xmlns:a16="http://schemas.microsoft.com/office/drawing/2014/main" id="{A46030E2-87DF-4C0D-ABFB-2AF015982F92}"/>
              </a:ext>
            </a:extLst>
          </p:cNvPr>
          <p:cNvCxnSpPr>
            <a:cxnSpLocks/>
            <a:stCxn id="21" idx="1"/>
          </p:cNvCxnSpPr>
          <p:nvPr/>
        </p:nvCxnSpPr>
        <p:spPr>
          <a:xfrm rot="10800000" flipV="1">
            <a:off x="346234" y="2360498"/>
            <a:ext cx="1699395" cy="1186948"/>
          </a:xfrm>
          <a:prstGeom prst="curvedConnector3">
            <a:avLst>
              <a:gd name="adj1" fmla="val 2599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AF25B290-D4C8-4CF1-A362-91D91C5259E3}"/>
              </a:ext>
            </a:extLst>
          </p:cNvPr>
          <p:cNvSpPr/>
          <p:nvPr/>
        </p:nvSpPr>
        <p:spPr>
          <a:xfrm>
            <a:off x="6096000" y="497149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D7830018-7E6C-4921-90B1-73BF8BE9DFCA}"/>
              </a:ext>
            </a:extLst>
          </p:cNvPr>
          <p:cNvSpPr/>
          <p:nvPr/>
        </p:nvSpPr>
        <p:spPr>
          <a:xfrm>
            <a:off x="165462" y="3308436"/>
            <a:ext cx="11881536" cy="3438593"/>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F88B5AA-6885-4F7F-BE30-41B4DE82636C}"/>
              </a:ext>
            </a:extLst>
          </p:cNvPr>
          <p:cNvPicPr>
            <a:picLocks noChangeAspect="1"/>
          </p:cNvPicPr>
          <p:nvPr/>
        </p:nvPicPr>
        <p:blipFill>
          <a:blip r:embed="rId5"/>
          <a:stretch>
            <a:fillRect/>
          </a:stretch>
        </p:blipFill>
        <p:spPr>
          <a:xfrm>
            <a:off x="3825210" y="3654426"/>
            <a:ext cx="3625324" cy="1461503"/>
          </a:xfrm>
          <a:prstGeom prst="rect">
            <a:avLst/>
          </a:prstGeom>
        </p:spPr>
      </p:pic>
      <p:pic>
        <p:nvPicPr>
          <p:cNvPr id="16" name="Picture 15">
            <a:extLst>
              <a:ext uri="{FF2B5EF4-FFF2-40B4-BE49-F238E27FC236}">
                <a16:creationId xmlns:a16="http://schemas.microsoft.com/office/drawing/2014/main" id="{3C05399F-D04D-495C-9A63-294BDA69A5E4}"/>
              </a:ext>
            </a:extLst>
          </p:cNvPr>
          <p:cNvPicPr>
            <a:picLocks noChangeAspect="1"/>
          </p:cNvPicPr>
          <p:nvPr/>
        </p:nvPicPr>
        <p:blipFill rotWithShape="1">
          <a:blip r:embed="rId6"/>
          <a:srcRect b="14708"/>
          <a:stretch/>
        </p:blipFill>
        <p:spPr>
          <a:xfrm>
            <a:off x="4242049" y="5364030"/>
            <a:ext cx="3196004" cy="1461503"/>
          </a:xfrm>
          <a:prstGeom prst="rect">
            <a:avLst/>
          </a:prstGeom>
        </p:spPr>
      </p:pic>
      <p:pic>
        <p:nvPicPr>
          <p:cNvPr id="17" name="Picture 16">
            <a:extLst>
              <a:ext uri="{FF2B5EF4-FFF2-40B4-BE49-F238E27FC236}">
                <a16:creationId xmlns:a16="http://schemas.microsoft.com/office/drawing/2014/main" id="{8F97ADB4-E644-4542-8C0D-AFC0DC59DDA9}"/>
              </a:ext>
            </a:extLst>
          </p:cNvPr>
          <p:cNvPicPr>
            <a:picLocks noChangeAspect="1"/>
          </p:cNvPicPr>
          <p:nvPr/>
        </p:nvPicPr>
        <p:blipFill>
          <a:blip r:embed="rId7"/>
          <a:stretch>
            <a:fillRect/>
          </a:stretch>
        </p:blipFill>
        <p:spPr>
          <a:xfrm>
            <a:off x="8139953" y="3414751"/>
            <a:ext cx="3671641" cy="1721468"/>
          </a:xfrm>
          <a:prstGeom prst="rect">
            <a:avLst/>
          </a:prstGeom>
        </p:spPr>
      </p:pic>
      <p:cxnSp>
        <p:nvCxnSpPr>
          <p:cNvPr id="19" name="Connector: Curved 18">
            <a:extLst>
              <a:ext uri="{FF2B5EF4-FFF2-40B4-BE49-F238E27FC236}">
                <a16:creationId xmlns:a16="http://schemas.microsoft.com/office/drawing/2014/main" id="{08067D0C-67CA-4EB3-9935-503ABA0F299D}"/>
              </a:ext>
            </a:extLst>
          </p:cNvPr>
          <p:cNvCxnSpPr>
            <a:cxnSpLocks/>
            <a:stCxn id="21" idx="3"/>
          </p:cNvCxnSpPr>
          <p:nvPr/>
        </p:nvCxnSpPr>
        <p:spPr>
          <a:xfrm>
            <a:off x="4135901" y="2360498"/>
            <a:ext cx="1793291" cy="946489"/>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C57CB17-2315-459E-898C-381D7DED92B2}"/>
              </a:ext>
            </a:extLst>
          </p:cNvPr>
          <p:cNvPicPr>
            <a:picLocks noChangeAspect="1"/>
          </p:cNvPicPr>
          <p:nvPr/>
        </p:nvPicPr>
        <p:blipFill>
          <a:blip r:embed="rId8"/>
          <a:stretch>
            <a:fillRect/>
          </a:stretch>
        </p:blipFill>
        <p:spPr>
          <a:xfrm>
            <a:off x="9403830" y="5202863"/>
            <a:ext cx="1966958" cy="1622670"/>
          </a:xfrm>
          <a:prstGeom prst="rect">
            <a:avLst/>
          </a:prstGeom>
        </p:spPr>
      </p:pic>
      <p:sp>
        <p:nvSpPr>
          <p:cNvPr id="31" name="TextBox 30">
            <a:extLst>
              <a:ext uri="{FF2B5EF4-FFF2-40B4-BE49-F238E27FC236}">
                <a16:creationId xmlns:a16="http://schemas.microsoft.com/office/drawing/2014/main" id="{4008A65B-9786-4A0F-9F50-627081F150E8}"/>
              </a:ext>
            </a:extLst>
          </p:cNvPr>
          <p:cNvSpPr txBox="1"/>
          <p:nvPr/>
        </p:nvSpPr>
        <p:spPr>
          <a:xfrm>
            <a:off x="4433842" y="5005472"/>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2060"/>
                </a:solidFill>
                <a:effectLst/>
                <a:uLnTx/>
                <a:uFillTx/>
                <a:latin typeface="Calibri" panose="020F0502020204030204"/>
                <a:ea typeface="+mn-ea"/>
                <a:cs typeface="+mn-cs"/>
              </a:rPr>
              <a:t>SimCLR</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2" name="TextBox 31">
            <a:extLst>
              <a:ext uri="{FF2B5EF4-FFF2-40B4-BE49-F238E27FC236}">
                <a16:creationId xmlns:a16="http://schemas.microsoft.com/office/drawing/2014/main" id="{1DB0D8BD-E140-48C5-BCB5-5182A47B4857}"/>
              </a:ext>
            </a:extLst>
          </p:cNvPr>
          <p:cNvSpPr txBox="1"/>
          <p:nvPr/>
        </p:nvSpPr>
        <p:spPr>
          <a:xfrm>
            <a:off x="8997102" y="4986567"/>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rgbClr val="002060"/>
                </a:solidFill>
                <a:latin typeface="Calibri" panose="020F0502020204030204"/>
              </a:rPr>
              <a:t>RandAug</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3" name="TextBox 32">
            <a:extLst>
              <a:ext uri="{FF2B5EF4-FFF2-40B4-BE49-F238E27FC236}">
                <a16:creationId xmlns:a16="http://schemas.microsoft.com/office/drawing/2014/main" id="{705DE04A-DFD8-4BD3-9239-AA872690CD48}"/>
              </a:ext>
            </a:extLst>
          </p:cNvPr>
          <p:cNvSpPr txBox="1"/>
          <p:nvPr/>
        </p:nvSpPr>
        <p:spPr>
          <a:xfrm>
            <a:off x="4755525" y="3346117"/>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Auto-Augment</a:t>
            </a: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4" name="TextBox 33">
            <a:extLst>
              <a:ext uri="{FF2B5EF4-FFF2-40B4-BE49-F238E27FC236}">
                <a16:creationId xmlns:a16="http://schemas.microsoft.com/office/drawing/2014/main" id="{5D1008E8-C0B3-4EB1-AE76-C2C4FCA6B3BD}"/>
              </a:ext>
            </a:extLst>
          </p:cNvPr>
          <p:cNvSpPr txBox="1"/>
          <p:nvPr/>
        </p:nvSpPr>
        <p:spPr>
          <a:xfrm>
            <a:off x="8554298" y="3205079"/>
            <a:ext cx="30244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Fast Auto-Augment</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2094655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7F4E0-C1F9-C04F-AF41-1507605C38D9}"/>
              </a:ext>
            </a:extLst>
          </p:cNvPr>
          <p:cNvPicPr>
            <a:picLocks noChangeAspect="1"/>
          </p:cNvPicPr>
          <p:nvPr/>
        </p:nvPicPr>
        <p:blipFill>
          <a:blip r:embed="rId3"/>
          <a:stretch>
            <a:fillRect/>
          </a:stretch>
        </p:blipFill>
        <p:spPr>
          <a:xfrm>
            <a:off x="256355" y="3893438"/>
            <a:ext cx="4009771" cy="1330866"/>
          </a:xfrm>
          <a:prstGeom prst="rect">
            <a:avLst/>
          </a:prstGeom>
        </p:spPr>
      </p:pic>
      <p:pic>
        <p:nvPicPr>
          <p:cNvPr id="9" name="Picture 8">
            <a:extLst>
              <a:ext uri="{FF2B5EF4-FFF2-40B4-BE49-F238E27FC236}">
                <a16:creationId xmlns:a16="http://schemas.microsoft.com/office/drawing/2014/main" id="{A877FFE7-6B09-4285-9753-84BD7C184B03}"/>
              </a:ext>
            </a:extLst>
          </p:cNvPr>
          <p:cNvPicPr>
            <a:picLocks noChangeAspect="1"/>
          </p:cNvPicPr>
          <p:nvPr/>
        </p:nvPicPr>
        <p:blipFill>
          <a:blip r:embed="rId4"/>
          <a:stretch>
            <a:fillRect/>
          </a:stretch>
        </p:blipFill>
        <p:spPr>
          <a:xfrm>
            <a:off x="232277" y="1017332"/>
            <a:ext cx="8736410" cy="2291104"/>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2045628" y="1887253"/>
            <a:ext cx="2090273" cy="9464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A2A729-B6E6-4CE5-88EB-38CFDCB4BEB0}"/>
              </a:ext>
            </a:extLst>
          </p:cNvPr>
          <p:cNvSpPr txBox="1"/>
          <p:nvPr/>
        </p:nvSpPr>
        <p:spPr>
          <a:xfrm>
            <a:off x="-499403" y="170720"/>
            <a:ext cx="1380040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Multi-Augmentation Strategies + Regularization </a:t>
            </a: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sym typeface="Wingdings" pitchFamily="2" charset="2"/>
              </a:rPr>
              <a:t> Disentangle Representation Learning</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cxnSp>
        <p:nvCxnSpPr>
          <p:cNvPr id="10" name="Connector: Curved 9">
            <a:extLst>
              <a:ext uri="{FF2B5EF4-FFF2-40B4-BE49-F238E27FC236}">
                <a16:creationId xmlns:a16="http://schemas.microsoft.com/office/drawing/2014/main" id="{A46030E2-87DF-4C0D-ABFB-2AF015982F92}"/>
              </a:ext>
            </a:extLst>
          </p:cNvPr>
          <p:cNvCxnSpPr>
            <a:cxnSpLocks/>
            <a:stCxn id="21" idx="1"/>
          </p:cNvCxnSpPr>
          <p:nvPr/>
        </p:nvCxnSpPr>
        <p:spPr>
          <a:xfrm rot="10800000" flipV="1">
            <a:off x="346234" y="2360498"/>
            <a:ext cx="1699395" cy="1186948"/>
          </a:xfrm>
          <a:prstGeom prst="curvedConnector3">
            <a:avLst>
              <a:gd name="adj1" fmla="val 2599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AF25B290-D4C8-4CF1-A362-91D91C5259E3}"/>
              </a:ext>
            </a:extLst>
          </p:cNvPr>
          <p:cNvSpPr/>
          <p:nvPr/>
        </p:nvSpPr>
        <p:spPr>
          <a:xfrm>
            <a:off x="6096000" y="497149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D7830018-7E6C-4921-90B1-73BF8BE9DFCA}"/>
              </a:ext>
            </a:extLst>
          </p:cNvPr>
          <p:cNvSpPr/>
          <p:nvPr/>
        </p:nvSpPr>
        <p:spPr>
          <a:xfrm>
            <a:off x="165462" y="3308436"/>
            <a:ext cx="11881536" cy="3438593"/>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F88B5AA-6885-4F7F-BE30-41B4DE82636C}"/>
              </a:ext>
            </a:extLst>
          </p:cNvPr>
          <p:cNvPicPr>
            <a:picLocks noChangeAspect="1"/>
          </p:cNvPicPr>
          <p:nvPr/>
        </p:nvPicPr>
        <p:blipFill>
          <a:blip r:embed="rId5"/>
          <a:stretch>
            <a:fillRect/>
          </a:stretch>
        </p:blipFill>
        <p:spPr>
          <a:xfrm>
            <a:off x="3825210" y="3654426"/>
            <a:ext cx="3625324" cy="1461503"/>
          </a:xfrm>
          <a:prstGeom prst="rect">
            <a:avLst/>
          </a:prstGeom>
        </p:spPr>
      </p:pic>
      <p:pic>
        <p:nvPicPr>
          <p:cNvPr id="16" name="Picture 15">
            <a:extLst>
              <a:ext uri="{FF2B5EF4-FFF2-40B4-BE49-F238E27FC236}">
                <a16:creationId xmlns:a16="http://schemas.microsoft.com/office/drawing/2014/main" id="{3C05399F-D04D-495C-9A63-294BDA69A5E4}"/>
              </a:ext>
            </a:extLst>
          </p:cNvPr>
          <p:cNvPicPr>
            <a:picLocks noChangeAspect="1"/>
          </p:cNvPicPr>
          <p:nvPr/>
        </p:nvPicPr>
        <p:blipFill rotWithShape="1">
          <a:blip r:embed="rId6"/>
          <a:srcRect b="14708"/>
          <a:stretch/>
        </p:blipFill>
        <p:spPr>
          <a:xfrm>
            <a:off x="4242049" y="5364030"/>
            <a:ext cx="3196004" cy="1461503"/>
          </a:xfrm>
          <a:prstGeom prst="rect">
            <a:avLst/>
          </a:prstGeom>
        </p:spPr>
      </p:pic>
      <p:pic>
        <p:nvPicPr>
          <p:cNvPr id="17" name="Picture 16">
            <a:extLst>
              <a:ext uri="{FF2B5EF4-FFF2-40B4-BE49-F238E27FC236}">
                <a16:creationId xmlns:a16="http://schemas.microsoft.com/office/drawing/2014/main" id="{8F97ADB4-E644-4542-8C0D-AFC0DC59DDA9}"/>
              </a:ext>
            </a:extLst>
          </p:cNvPr>
          <p:cNvPicPr>
            <a:picLocks noChangeAspect="1"/>
          </p:cNvPicPr>
          <p:nvPr/>
        </p:nvPicPr>
        <p:blipFill>
          <a:blip r:embed="rId7"/>
          <a:stretch>
            <a:fillRect/>
          </a:stretch>
        </p:blipFill>
        <p:spPr>
          <a:xfrm>
            <a:off x="8139953" y="3414751"/>
            <a:ext cx="3671641" cy="1721468"/>
          </a:xfrm>
          <a:prstGeom prst="rect">
            <a:avLst/>
          </a:prstGeom>
        </p:spPr>
      </p:pic>
      <p:cxnSp>
        <p:nvCxnSpPr>
          <p:cNvPr id="19" name="Connector: Curved 18">
            <a:extLst>
              <a:ext uri="{FF2B5EF4-FFF2-40B4-BE49-F238E27FC236}">
                <a16:creationId xmlns:a16="http://schemas.microsoft.com/office/drawing/2014/main" id="{08067D0C-67CA-4EB3-9935-503ABA0F299D}"/>
              </a:ext>
            </a:extLst>
          </p:cNvPr>
          <p:cNvCxnSpPr>
            <a:cxnSpLocks/>
            <a:stCxn id="21" idx="3"/>
          </p:cNvCxnSpPr>
          <p:nvPr/>
        </p:nvCxnSpPr>
        <p:spPr>
          <a:xfrm>
            <a:off x="4135901" y="2360498"/>
            <a:ext cx="1793291" cy="946489"/>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C57CB17-2315-459E-898C-381D7DED92B2}"/>
              </a:ext>
            </a:extLst>
          </p:cNvPr>
          <p:cNvPicPr>
            <a:picLocks noChangeAspect="1"/>
          </p:cNvPicPr>
          <p:nvPr/>
        </p:nvPicPr>
        <p:blipFill>
          <a:blip r:embed="rId8"/>
          <a:stretch>
            <a:fillRect/>
          </a:stretch>
        </p:blipFill>
        <p:spPr>
          <a:xfrm>
            <a:off x="9403830" y="5202863"/>
            <a:ext cx="1966958" cy="1622670"/>
          </a:xfrm>
          <a:prstGeom prst="rect">
            <a:avLst/>
          </a:prstGeom>
        </p:spPr>
      </p:pic>
      <p:sp>
        <p:nvSpPr>
          <p:cNvPr id="31" name="TextBox 30">
            <a:extLst>
              <a:ext uri="{FF2B5EF4-FFF2-40B4-BE49-F238E27FC236}">
                <a16:creationId xmlns:a16="http://schemas.microsoft.com/office/drawing/2014/main" id="{4008A65B-9786-4A0F-9F50-627081F150E8}"/>
              </a:ext>
            </a:extLst>
          </p:cNvPr>
          <p:cNvSpPr txBox="1"/>
          <p:nvPr/>
        </p:nvSpPr>
        <p:spPr>
          <a:xfrm>
            <a:off x="4433842" y="5005472"/>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2060"/>
                </a:solidFill>
                <a:effectLst/>
                <a:uLnTx/>
                <a:uFillTx/>
                <a:latin typeface="Calibri" panose="020F0502020204030204"/>
                <a:ea typeface="+mn-ea"/>
                <a:cs typeface="+mn-cs"/>
              </a:rPr>
              <a:t>SimCLR</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2" name="TextBox 31">
            <a:extLst>
              <a:ext uri="{FF2B5EF4-FFF2-40B4-BE49-F238E27FC236}">
                <a16:creationId xmlns:a16="http://schemas.microsoft.com/office/drawing/2014/main" id="{1DB0D8BD-E140-48C5-BCB5-5182A47B4857}"/>
              </a:ext>
            </a:extLst>
          </p:cNvPr>
          <p:cNvSpPr txBox="1"/>
          <p:nvPr/>
        </p:nvSpPr>
        <p:spPr>
          <a:xfrm>
            <a:off x="8997102" y="4986567"/>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rgbClr val="002060"/>
                </a:solidFill>
                <a:latin typeface="Calibri" panose="020F0502020204030204"/>
              </a:rPr>
              <a:t>RandAug</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3" name="TextBox 32">
            <a:extLst>
              <a:ext uri="{FF2B5EF4-FFF2-40B4-BE49-F238E27FC236}">
                <a16:creationId xmlns:a16="http://schemas.microsoft.com/office/drawing/2014/main" id="{705DE04A-DFD8-4BD3-9239-AA872690CD48}"/>
              </a:ext>
            </a:extLst>
          </p:cNvPr>
          <p:cNvSpPr txBox="1"/>
          <p:nvPr/>
        </p:nvSpPr>
        <p:spPr>
          <a:xfrm>
            <a:off x="4755525" y="3346117"/>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Auto-Augment</a:t>
            </a: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4" name="TextBox 33">
            <a:extLst>
              <a:ext uri="{FF2B5EF4-FFF2-40B4-BE49-F238E27FC236}">
                <a16:creationId xmlns:a16="http://schemas.microsoft.com/office/drawing/2014/main" id="{5D1008E8-C0B3-4EB1-AE76-C2C4FCA6B3BD}"/>
              </a:ext>
            </a:extLst>
          </p:cNvPr>
          <p:cNvSpPr txBox="1"/>
          <p:nvPr/>
        </p:nvSpPr>
        <p:spPr>
          <a:xfrm>
            <a:off x="8554298" y="3205079"/>
            <a:ext cx="30244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Fast Auto-Augment</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3344197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F9416-B6B7-0741-83E5-77CB771D4361}"/>
              </a:ext>
            </a:extLst>
          </p:cNvPr>
          <p:cNvSpPr>
            <a:spLocks noGrp="1"/>
          </p:cNvSpPr>
          <p:nvPr>
            <p:ph type="title"/>
          </p:nvPr>
        </p:nvSpPr>
        <p:spPr/>
        <p:txBody>
          <a:bodyPr/>
          <a:lstStyle/>
          <a:p>
            <a:endParaRPr lang="en-TW"/>
          </a:p>
        </p:txBody>
      </p:sp>
      <p:sp>
        <p:nvSpPr>
          <p:cNvPr id="3" name="Content Placeholder 2">
            <a:extLst>
              <a:ext uri="{FF2B5EF4-FFF2-40B4-BE49-F238E27FC236}">
                <a16:creationId xmlns:a16="http://schemas.microsoft.com/office/drawing/2014/main" id="{DBABF96F-C7DA-B541-97CF-198E64AB0490}"/>
              </a:ext>
            </a:extLst>
          </p:cNvPr>
          <p:cNvSpPr>
            <a:spLocks noGrp="1"/>
          </p:cNvSpPr>
          <p:nvPr>
            <p:ph idx="1"/>
          </p:nvPr>
        </p:nvSpPr>
        <p:spPr/>
        <p:txBody>
          <a:bodyPr/>
          <a:lstStyle/>
          <a:p>
            <a:endParaRPr lang="en-TW"/>
          </a:p>
        </p:txBody>
      </p:sp>
      <p:pic>
        <p:nvPicPr>
          <p:cNvPr id="4" name="Picture 3">
            <a:extLst>
              <a:ext uri="{FF2B5EF4-FFF2-40B4-BE49-F238E27FC236}">
                <a16:creationId xmlns:a16="http://schemas.microsoft.com/office/drawing/2014/main" id="{2C258DFA-66B3-5146-B779-571A1D547116}"/>
              </a:ext>
            </a:extLst>
          </p:cNvPr>
          <p:cNvPicPr>
            <a:picLocks noChangeAspect="1"/>
          </p:cNvPicPr>
          <p:nvPr/>
        </p:nvPicPr>
        <p:blipFill>
          <a:blip r:embed="rId2"/>
          <a:stretch>
            <a:fillRect/>
          </a:stretch>
        </p:blipFill>
        <p:spPr>
          <a:xfrm>
            <a:off x="0" y="480934"/>
            <a:ext cx="12192000" cy="5896131"/>
          </a:xfrm>
          <a:prstGeom prst="rect">
            <a:avLst/>
          </a:prstGeom>
          <a:solidFill>
            <a:schemeClr val="bg1"/>
          </a:solidFill>
        </p:spPr>
      </p:pic>
    </p:spTree>
    <p:extLst>
      <p:ext uri="{BB962C8B-B14F-4D97-AF65-F5344CB8AC3E}">
        <p14:creationId xmlns:p14="http://schemas.microsoft.com/office/powerpoint/2010/main" val="35356556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77FFE7-6B09-4285-9753-84BD7C184B03}"/>
              </a:ext>
            </a:extLst>
          </p:cNvPr>
          <p:cNvPicPr>
            <a:picLocks noChangeAspect="1"/>
          </p:cNvPicPr>
          <p:nvPr/>
        </p:nvPicPr>
        <p:blipFill>
          <a:blip r:embed="rId2"/>
          <a:stretch>
            <a:fillRect/>
          </a:stretch>
        </p:blipFill>
        <p:spPr>
          <a:xfrm>
            <a:off x="232277" y="1017332"/>
            <a:ext cx="8736410" cy="2291104"/>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2026936" y="1947534"/>
            <a:ext cx="2108966" cy="7954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Connector: Curved 9">
            <a:extLst>
              <a:ext uri="{FF2B5EF4-FFF2-40B4-BE49-F238E27FC236}">
                <a16:creationId xmlns:a16="http://schemas.microsoft.com/office/drawing/2014/main" id="{A46030E2-87DF-4C0D-ABFB-2AF015982F92}"/>
              </a:ext>
            </a:extLst>
          </p:cNvPr>
          <p:cNvCxnSpPr>
            <a:cxnSpLocks/>
          </p:cNvCxnSpPr>
          <p:nvPr/>
        </p:nvCxnSpPr>
        <p:spPr>
          <a:xfrm rot="10800000" flipV="1">
            <a:off x="346232" y="2345279"/>
            <a:ext cx="1680705" cy="1202168"/>
          </a:xfrm>
          <a:prstGeom prst="curvedConnector3">
            <a:avLst>
              <a:gd name="adj1" fmla="val 2572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AF25B290-D4C8-4CF1-A362-91D91C5259E3}"/>
              </a:ext>
            </a:extLst>
          </p:cNvPr>
          <p:cNvSpPr/>
          <p:nvPr/>
        </p:nvSpPr>
        <p:spPr>
          <a:xfrm>
            <a:off x="6096000" y="497149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D7830018-7E6C-4921-90B1-73BF8BE9DFCA}"/>
              </a:ext>
            </a:extLst>
          </p:cNvPr>
          <p:cNvSpPr/>
          <p:nvPr/>
        </p:nvSpPr>
        <p:spPr>
          <a:xfrm>
            <a:off x="165462" y="3308436"/>
            <a:ext cx="11881536" cy="3438593"/>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F88B5AA-6885-4F7F-BE30-41B4DE82636C}"/>
              </a:ext>
            </a:extLst>
          </p:cNvPr>
          <p:cNvPicPr>
            <a:picLocks noChangeAspect="1"/>
          </p:cNvPicPr>
          <p:nvPr/>
        </p:nvPicPr>
        <p:blipFill>
          <a:blip r:embed="rId3"/>
          <a:stretch>
            <a:fillRect/>
          </a:stretch>
        </p:blipFill>
        <p:spPr>
          <a:xfrm>
            <a:off x="3825210" y="3654426"/>
            <a:ext cx="3625324" cy="1461503"/>
          </a:xfrm>
          <a:prstGeom prst="rect">
            <a:avLst/>
          </a:prstGeom>
        </p:spPr>
      </p:pic>
      <p:pic>
        <p:nvPicPr>
          <p:cNvPr id="16" name="Picture 15">
            <a:extLst>
              <a:ext uri="{FF2B5EF4-FFF2-40B4-BE49-F238E27FC236}">
                <a16:creationId xmlns:a16="http://schemas.microsoft.com/office/drawing/2014/main" id="{3C05399F-D04D-495C-9A63-294BDA69A5E4}"/>
              </a:ext>
            </a:extLst>
          </p:cNvPr>
          <p:cNvPicPr>
            <a:picLocks noChangeAspect="1"/>
          </p:cNvPicPr>
          <p:nvPr/>
        </p:nvPicPr>
        <p:blipFill rotWithShape="1">
          <a:blip r:embed="rId4"/>
          <a:srcRect b="14708"/>
          <a:stretch/>
        </p:blipFill>
        <p:spPr>
          <a:xfrm>
            <a:off x="4242049" y="5364030"/>
            <a:ext cx="3196004" cy="1461503"/>
          </a:xfrm>
          <a:prstGeom prst="rect">
            <a:avLst/>
          </a:prstGeom>
        </p:spPr>
      </p:pic>
      <p:pic>
        <p:nvPicPr>
          <p:cNvPr id="17" name="Picture 16">
            <a:extLst>
              <a:ext uri="{FF2B5EF4-FFF2-40B4-BE49-F238E27FC236}">
                <a16:creationId xmlns:a16="http://schemas.microsoft.com/office/drawing/2014/main" id="{8F97ADB4-E644-4542-8C0D-AFC0DC59DDA9}"/>
              </a:ext>
            </a:extLst>
          </p:cNvPr>
          <p:cNvPicPr>
            <a:picLocks noChangeAspect="1"/>
          </p:cNvPicPr>
          <p:nvPr/>
        </p:nvPicPr>
        <p:blipFill>
          <a:blip r:embed="rId5"/>
          <a:stretch>
            <a:fillRect/>
          </a:stretch>
        </p:blipFill>
        <p:spPr>
          <a:xfrm>
            <a:off x="8139953" y="3414751"/>
            <a:ext cx="3671641" cy="1721468"/>
          </a:xfrm>
          <a:prstGeom prst="rect">
            <a:avLst/>
          </a:prstGeom>
        </p:spPr>
      </p:pic>
      <p:cxnSp>
        <p:nvCxnSpPr>
          <p:cNvPr id="19" name="Connector: Curved 18">
            <a:extLst>
              <a:ext uri="{FF2B5EF4-FFF2-40B4-BE49-F238E27FC236}">
                <a16:creationId xmlns:a16="http://schemas.microsoft.com/office/drawing/2014/main" id="{08067D0C-67CA-4EB3-9935-503ABA0F299D}"/>
              </a:ext>
            </a:extLst>
          </p:cNvPr>
          <p:cNvCxnSpPr>
            <a:cxnSpLocks/>
            <a:stCxn id="21" idx="3"/>
          </p:cNvCxnSpPr>
          <p:nvPr/>
        </p:nvCxnSpPr>
        <p:spPr>
          <a:xfrm>
            <a:off x="4135902" y="2345279"/>
            <a:ext cx="1793291" cy="1000838"/>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C57CB17-2315-459E-898C-381D7DED92B2}"/>
              </a:ext>
            </a:extLst>
          </p:cNvPr>
          <p:cNvPicPr>
            <a:picLocks noChangeAspect="1"/>
          </p:cNvPicPr>
          <p:nvPr/>
        </p:nvPicPr>
        <p:blipFill>
          <a:blip r:embed="rId6"/>
          <a:stretch>
            <a:fillRect/>
          </a:stretch>
        </p:blipFill>
        <p:spPr>
          <a:xfrm>
            <a:off x="9403830" y="5202863"/>
            <a:ext cx="1966958" cy="1622670"/>
          </a:xfrm>
          <a:prstGeom prst="rect">
            <a:avLst/>
          </a:prstGeom>
        </p:spPr>
      </p:pic>
      <p:sp>
        <p:nvSpPr>
          <p:cNvPr id="31" name="TextBox 30">
            <a:extLst>
              <a:ext uri="{FF2B5EF4-FFF2-40B4-BE49-F238E27FC236}">
                <a16:creationId xmlns:a16="http://schemas.microsoft.com/office/drawing/2014/main" id="{4008A65B-9786-4A0F-9F50-627081F150E8}"/>
              </a:ext>
            </a:extLst>
          </p:cNvPr>
          <p:cNvSpPr txBox="1"/>
          <p:nvPr/>
        </p:nvSpPr>
        <p:spPr>
          <a:xfrm>
            <a:off x="4433842" y="5005472"/>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2060"/>
                </a:solidFill>
                <a:effectLst/>
                <a:uLnTx/>
                <a:uFillTx/>
                <a:latin typeface="Calibri" panose="020F0502020204030204"/>
                <a:ea typeface="+mn-ea"/>
                <a:cs typeface="+mn-cs"/>
              </a:rPr>
              <a:t>SimCLR</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2" name="TextBox 31">
            <a:extLst>
              <a:ext uri="{FF2B5EF4-FFF2-40B4-BE49-F238E27FC236}">
                <a16:creationId xmlns:a16="http://schemas.microsoft.com/office/drawing/2014/main" id="{1DB0D8BD-E140-48C5-BCB5-5182A47B4857}"/>
              </a:ext>
            </a:extLst>
          </p:cNvPr>
          <p:cNvSpPr txBox="1"/>
          <p:nvPr/>
        </p:nvSpPr>
        <p:spPr>
          <a:xfrm>
            <a:off x="8997102" y="4986567"/>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rgbClr val="002060"/>
                </a:solidFill>
                <a:latin typeface="Calibri" panose="020F0502020204030204"/>
              </a:rPr>
              <a:t>RandAug</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3" name="TextBox 32">
            <a:extLst>
              <a:ext uri="{FF2B5EF4-FFF2-40B4-BE49-F238E27FC236}">
                <a16:creationId xmlns:a16="http://schemas.microsoft.com/office/drawing/2014/main" id="{705DE04A-DFD8-4BD3-9239-AA872690CD48}"/>
              </a:ext>
            </a:extLst>
          </p:cNvPr>
          <p:cNvSpPr txBox="1"/>
          <p:nvPr/>
        </p:nvSpPr>
        <p:spPr>
          <a:xfrm>
            <a:off x="4755525" y="3346117"/>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Auto-Augment</a:t>
            </a: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4" name="TextBox 33">
            <a:extLst>
              <a:ext uri="{FF2B5EF4-FFF2-40B4-BE49-F238E27FC236}">
                <a16:creationId xmlns:a16="http://schemas.microsoft.com/office/drawing/2014/main" id="{5D1008E8-C0B3-4EB1-AE76-C2C4FCA6B3BD}"/>
              </a:ext>
            </a:extLst>
          </p:cNvPr>
          <p:cNvSpPr txBox="1"/>
          <p:nvPr/>
        </p:nvSpPr>
        <p:spPr>
          <a:xfrm>
            <a:off x="8554298" y="3205079"/>
            <a:ext cx="30244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Fast Auto-Augment</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BAFF737D-CAB4-E047-8276-EFDEA106B811}"/>
              </a:ext>
            </a:extLst>
          </p:cNvPr>
          <p:cNvSpPr/>
          <p:nvPr/>
        </p:nvSpPr>
        <p:spPr>
          <a:xfrm>
            <a:off x="3103489" y="-31273"/>
            <a:ext cx="753168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rPr>
              <a:t>Proposal Method Pipeline 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E15806A-3B90-6549-9BEF-955D03F0D7A4}"/>
              </a:ext>
            </a:extLst>
          </p:cNvPr>
          <p:cNvPicPr>
            <a:picLocks noChangeAspect="1"/>
          </p:cNvPicPr>
          <p:nvPr/>
        </p:nvPicPr>
        <p:blipFill rotWithShape="1">
          <a:blip r:embed="rId7"/>
          <a:srcRect l="2945" r="34452"/>
          <a:stretch/>
        </p:blipFill>
        <p:spPr>
          <a:xfrm>
            <a:off x="211028" y="3986834"/>
            <a:ext cx="3802829" cy="2160617"/>
          </a:xfrm>
          <a:prstGeom prst="rect">
            <a:avLst/>
          </a:prstGeom>
        </p:spPr>
      </p:pic>
      <p:sp>
        <p:nvSpPr>
          <p:cNvPr id="24" name="TextBox 23">
            <a:extLst>
              <a:ext uri="{FF2B5EF4-FFF2-40B4-BE49-F238E27FC236}">
                <a16:creationId xmlns:a16="http://schemas.microsoft.com/office/drawing/2014/main" id="{72E6AD80-ADC3-5440-94A7-FF31D99FBBBD}"/>
              </a:ext>
            </a:extLst>
          </p:cNvPr>
          <p:cNvSpPr txBox="1"/>
          <p:nvPr/>
        </p:nvSpPr>
        <p:spPr>
          <a:xfrm>
            <a:off x="1681460" y="587741"/>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Multi-Augmentation Strategies</a:t>
            </a:r>
          </a:p>
        </p:txBody>
      </p:sp>
    </p:spTree>
    <p:extLst>
      <p:ext uri="{BB962C8B-B14F-4D97-AF65-F5344CB8AC3E}">
        <p14:creationId xmlns:p14="http://schemas.microsoft.com/office/powerpoint/2010/main" val="28862105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77FFE7-6B09-4285-9753-84BD7C184B03}"/>
              </a:ext>
            </a:extLst>
          </p:cNvPr>
          <p:cNvPicPr>
            <a:picLocks noChangeAspect="1"/>
          </p:cNvPicPr>
          <p:nvPr/>
        </p:nvPicPr>
        <p:blipFill>
          <a:blip r:embed="rId2"/>
          <a:stretch>
            <a:fillRect/>
          </a:stretch>
        </p:blipFill>
        <p:spPr>
          <a:xfrm>
            <a:off x="232277" y="1017332"/>
            <a:ext cx="8736410" cy="2291104"/>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2026936" y="1947534"/>
            <a:ext cx="2108966" cy="7954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Connector: Curved 9">
            <a:extLst>
              <a:ext uri="{FF2B5EF4-FFF2-40B4-BE49-F238E27FC236}">
                <a16:creationId xmlns:a16="http://schemas.microsoft.com/office/drawing/2014/main" id="{A46030E2-87DF-4C0D-ABFB-2AF015982F92}"/>
              </a:ext>
            </a:extLst>
          </p:cNvPr>
          <p:cNvCxnSpPr>
            <a:cxnSpLocks/>
          </p:cNvCxnSpPr>
          <p:nvPr/>
        </p:nvCxnSpPr>
        <p:spPr>
          <a:xfrm rot="10800000" flipV="1">
            <a:off x="346232" y="2345279"/>
            <a:ext cx="1680705" cy="1202168"/>
          </a:xfrm>
          <a:prstGeom prst="curvedConnector3">
            <a:avLst>
              <a:gd name="adj1" fmla="val 25727"/>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AF25B290-D4C8-4CF1-A362-91D91C5259E3}"/>
              </a:ext>
            </a:extLst>
          </p:cNvPr>
          <p:cNvSpPr/>
          <p:nvPr/>
        </p:nvSpPr>
        <p:spPr>
          <a:xfrm>
            <a:off x="6096000" y="497149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D7830018-7E6C-4921-90B1-73BF8BE9DFCA}"/>
              </a:ext>
            </a:extLst>
          </p:cNvPr>
          <p:cNvSpPr/>
          <p:nvPr/>
        </p:nvSpPr>
        <p:spPr>
          <a:xfrm>
            <a:off x="165462" y="3308436"/>
            <a:ext cx="11881536" cy="3438593"/>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F88B5AA-6885-4F7F-BE30-41B4DE82636C}"/>
              </a:ext>
            </a:extLst>
          </p:cNvPr>
          <p:cNvPicPr>
            <a:picLocks noChangeAspect="1"/>
          </p:cNvPicPr>
          <p:nvPr/>
        </p:nvPicPr>
        <p:blipFill>
          <a:blip r:embed="rId3"/>
          <a:stretch>
            <a:fillRect/>
          </a:stretch>
        </p:blipFill>
        <p:spPr>
          <a:xfrm>
            <a:off x="3825210" y="3654426"/>
            <a:ext cx="3625324" cy="1461503"/>
          </a:xfrm>
          <a:prstGeom prst="rect">
            <a:avLst/>
          </a:prstGeom>
        </p:spPr>
      </p:pic>
      <p:pic>
        <p:nvPicPr>
          <p:cNvPr id="16" name="Picture 15">
            <a:extLst>
              <a:ext uri="{FF2B5EF4-FFF2-40B4-BE49-F238E27FC236}">
                <a16:creationId xmlns:a16="http://schemas.microsoft.com/office/drawing/2014/main" id="{3C05399F-D04D-495C-9A63-294BDA69A5E4}"/>
              </a:ext>
            </a:extLst>
          </p:cNvPr>
          <p:cNvPicPr>
            <a:picLocks noChangeAspect="1"/>
          </p:cNvPicPr>
          <p:nvPr/>
        </p:nvPicPr>
        <p:blipFill rotWithShape="1">
          <a:blip r:embed="rId4"/>
          <a:srcRect b="14708"/>
          <a:stretch/>
        </p:blipFill>
        <p:spPr>
          <a:xfrm>
            <a:off x="4242049" y="5364030"/>
            <a:ext cx="3196004" cy="1461503"/>
          </a:xfrm>
          <a:prstGeom prst="rect">
            <a:avLst/>
          </a:prstGeom>
        </p:spPr>
      </p:pic>
      <p:pic>
        <p:nvPicPr>
          <p:cNvPr id="17" name="Picture 16">
            <a:extLst>
              <a:ext uri="{FF2B5EF4-FFF2-40B4-BE49-F238E27FC236}">
                <a16:creationId xmlns:a16="http://schemas.microsoft.com/office/drawing/2014/main" id="{8F97ADB4-E644-4542-8C0D-AFC0DC59DDA9}"/>
              </a:ext>
            </a:extLst>
          </p:cNvPr>
          <p:cNvPicPr>
            <a:picLocks noChangeAspect="1"/>
          </p:cNvPicPr>
          <p:nvPr/>
        </p:nvPicPr>
        <p:blipFill>
          <a:blip r:embed="rId5"/>
          <a:stretch>
            <a:fillRect/>
          </a:stretch>
        </p:blipFill>
        <p:spPr>
          <a:xfrm>
            <a:off x="8139953" y="3414751"/>
            <a:ext cx="3671641" cy="1721468"/>
          </a:xfrm>
          <a:prstGeom prst="rect">
            <a:avLst/>
          </a:prstGeom>
        </p:spPr>
      </p:pic>
      <p:cxnSp>
        <p:nvCxnSpPr>
          <p:cNvPr id="19" name="Connector: Curved 18">
            <a:extLst>
              <a:ext uri="{FF2B5EF4-FFF2-40B4-BE49-F238E27FC236}">
                <a16:creationId xmlns:a16="http://schemas.microsoft.com/office/drawing/2014/main" id="{08067D0C-67CA-4EB3-9935-503ABA0F299D}"/>
              </a:ext>
            </a:extLst>
          </p:cNvPr>
          <p:cNvCxnSpPr>
            <a:cxnSpLocks/>
            <a:stCxn id="21" idx="3"/>
          </p:cNvCxnSpPr>
          <p:nvPr/>
        </p:nvCxnSpPr>
        <p:spPr>
          <a:xfrm>
            <a:off x="4135902" y="2345279"/>
            <a:ext cx="1793291" cy="1000838"/>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C57CB17-2315-459E-898C-381D7DED92B2}"/>
              </a:ext>
            </a:extLst>
          </p:cNvPr>
          <p:cNvPicPr>
            <a:picLocks noChangeAspect="1"/>
          </p:cNvPicPr>
          <p:nvPr/>
        </p:nvPicPr>
        <p:blipFill>
          <a:blip r:embed="rId6"/>
          <a:stretch>
            <a:fillRect/>
          </a:stretch>
        </p:blipFill>
        <p:spPr>
          <a:xfrm>
            <a:off x="9403830" y="5202863"/>
            <a:ext cx="1966958" cy="1622670"/>
          </a:xfrm>
          <a:prstGeom prst="rect">
            <a:avLst/>
          </a:prstGeom>
        </p:spPr>
      </p:pic>
      <p:sp>
        <p:nvSpPr>
          <p:cNvPr id="31" name="TextBox 30">
            <a:extLst>
              <a:ext uri="{FF2B5EF4-FFF2-40B4-BE49-F238E27FC236}">
                <a16:creationId xmlns:a16="http://schemas.microsoft.com/office/drawing/2014/main" id="{4008A65B-9786-4A0F-9F50-627081F150E8}"/>
              </a:ext>
            </a:extLst>
          </p:cNvPr>
          <p:cNvSpPr txBox="1"/>
          <p:nvPr/>
        </p:nvSpPr>
        <p:spPr>
          <a:xfrm>
            <a:off x="4433842" y="5005472"/>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2060"/>
                </a:solidFill>
                <a:effectLst/>
                <a:uLnTx/>
                <a:uFillTx/>
                <a:latin typeface="Calibri" panose="020F0502020204030204"/>
                <a:ea typeface="+mn-ea"/>
                <a:cs typeface="+mn-cs"/>
              </a:rPr>
              <a:t>SimCLR</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2" name="TextBox 31">
            <a:extLst>
              <a:ext uri="{FF2B5EF4-FFF2-40B4-BE49-F238E27FC236}">
                <a16:creationId xmlns:a16="http://schemas.microsoft.com/office/drawing/2014/main" id="{1DB0D8BD-E140-48C5-BCB5-5182A47B4857}"/>
              </a:ext>
            </a:extLst>
          </p:cNvPr>
          <p:cNvSpPr txBox="1"/>
          <p:nvPr/>
        </p:nvSpPr>
        <p:spPr>
          <a:xfrm>
            <a:off x="8997102" y="4986567"/>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rgbClr val="002060"/>
                </a:solidFill>
                <a:latin typeface="Calibri" panose="020F0502020204030204"/>
              </a:rPr>
              <a:t>RandAug</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3" name="TextBox 32">
            <a:extLst>
              <a:ext uri="{FF2B5EF4-FFF2-40B4-BE49-F238E27FC236}">
                <a16:creationId xmlns:a16="http://schemas.microsoft.com/office/drawing/2014/main" id="{705DE04A-DFD8-4BD3-9239-AA872690CD48}"/>
              </a:ext>
            </a:extLst>
          </p:cNvPr>
          <p:cNvSpPr txBox="1"/>
          <p:nvPr/>
        </p:nvSpPr>
        <p:spPr>
          <a:xfrm>
            <a:off x="4755525" y="3346117"/>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Auto-Augment</a:t>
            </a: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4" name="TextBox 33">
            <a:extLst>
              <a:ext uri="{FF2B5EF4-FFF2-40B4-BE49-F238E27FC236}">
                <a16:creationId xmlns:a16="http://schemas.microsoft.com/office/drawing/2014/main" id="{5D1008E8-C0B3-4EB1-AE76-C2C4FCA6B3BD}"/>
              </a:ext>
            </a:extLst>
          </p:cNvPr>
          <p:cNvSpPr txBox="1"/>
          <p:nvPr/>
        </p:nvSpPr>
        <p:spPr>
          <a:xfrm>
            <a:off x="8554298" y="3205079"/>
            <a:ext cx="30244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Fast Auto-Augment</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pic>
        <p:nvPicPr>
          <p:cNvPr id="2" name="Picture 1">
            <a:extLst>
              <a:ext uri="{FF2B5EF4-FFF2-40B4-BE49-F238E27FC236}">
                <a16:creationId xmlns:a16="http://schemas.microsoft.com/office/drawing/2014/main" id="{4E15806A-3B90-6549-9BEF-955D03F0D7A4}"/>
              </a:ext>
            </a:extLst>
          </p:cNvPr>
          <p:cNvPicPr>
            <a:picLocks noChangeAspect="1"/>
          </p:cNvPicPr>
          <p:nvPr/>
        </p:nvPicPr>
        <p:blipFill rotWithShape="1">
          <a:blip r:embed="rId7"/>
          <a:srcRect l="2945" r="34452"/>
          <a:stretch/>
        </p:blipFill>
        <p:spPr>
          <a:xfrm>
            <a:off x="211028" y="3986834"/>
            <a:ext cx="3802829" cy="2160617"/>
          </a:xfrm>
          <a:prstGeom prst="rect">
            <a:avLst/>
          </a:prstGeom>
        </p:spPr>
      </p:pic>
      <p:sp>
        <p:nvSpPr>
          <p:cNvPr id="22" name="TextBox 21">
            <a:extLst>
              <a:ext uri="{FF2B5EF4-FFF2-40B4-BE49-F238E27FC236}">
                <a16:creationId xmlns:a16="http://schemas.microsoft.com/office/drawing/2014/main" id="{71BD0F50-A204-B649-9FBF-15EE122D6E2C}"/>
              </a:ext>
            </a:extLst>
          </p:cNvPr>
          <p:cNvSpPr txBox="1"/>
          <p:nvPr/>
        </p:nvSpPr>
        <p:spPr>
          <a:xfrm>
            <a:off x="-1273127" y="148122"/>
            <a:ext cx="153478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Multi-Views</a:t>
            </a: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 Multi-Augmentation Strategies + Regularization </a:t>
            </a: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sym typeface="Wingdings" pitchFamily="2" charset="2"/>
              </a:rPr>
              <a:t> Disentangle Representation Learning</a:t>
            </a:r>
            <a:endPar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888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5600-657C-C04A-88E3-61446AB449A9}"/>
              </a:ext>
            </a:extLst>
          </p:cNvPr>
          <p:cNvSpPr>
            <a:spLocks noGrp="1"/>
          </p:cNvSpPr>
          <p:nvPr>
            <p:ph type="title"/>
          </p:nvPr>
        </p:nvSpPr>
        <p:spPr/>
        <p:txBody>
          <a:bodyPr/>
          <a:lstStyle/>
          <a:p>
            <a:endParaRPr lang="en-TW"/>
          </a:p>
        </p:txBody>
      </p:sp>
      <p:sp>
        <p:nvSpPr>
          <p:cNvPr id="3" name="Content Placeholder 2">
            <a:extLst>
              <a:ext uri="{FF2B5EF4-FFF2-40B4-BE49-F238E27FC236}">
                <a16:creationId xmlns:a16="http://schemas.microsoft.com/office/drawing/2014/main" id="{76C2D927-3B08-8949-AD24-F2EE05796F6D}"/>
              </a:ext>
            </a:extLst>
          </p:cNvPr>
          <p:cNvSpPr>
            <a:spLocks noGrp="1"/>
          </p:cNvSpPr>
          <p:nvPr>
            <p:ph idx="1"/>
          </p:nvPr>
        </p:nvSpPr>
        <p:spPr/>
        <p:txBody>
          <a:bodyPr/>
          <a:lstStyle/>
          <a:p>
            <a:endParaRPr lang="en-TW"/>
          </a:p>
        </p:txBody>
      </p:sp>
      <p:pic>
        <p:nvPicPr>
          <p:cNvPr id="4" name="Picture 3">
            <a:extLst>
              <a:ext uri="{FF2B5EF4-FFF2-40B4-BE49-F238E27FC236}">
                <a16:creationId xmlns:a16="http://schemas.microsoft.com/office/drawing/2014/main" id="{00CDF844-6F27-1548-B861-E58069994D46}"/>
              </a:ext>
            </a:extLst>
          </p:cNvPr>
          <p:cNvPicPr>
            <a:picLocks noChangeAspect="1"/>
          </p:cNvPicPr>
          <p:nvPr/>
        </p:nvPicPr>
        <p:blipFill>
          <a:blip r:embed="rId2"/>
          <a:stretch>
            <a:fillRect/>
          </a:stretch>
        </p:blipFill>
        <p:spPr>
          <a:xfrm>
            <a:off x="0" y="763563"/>
            <a:ext cx="12192000" cy="5330874"/>
          </a:xfrm>
          <a:prstGeom prst="rect">
            <a:avLst/>
          </a:prstGeom>
          <a:solidFill>
            <a:schemeClr val="bg1"/>
          </a:solidFill>
        </p:spPr>
      </p:pic>
    </p:spTree>
    <p:extLst>
      <p:ext uri="{BB962C8B-B14F-4D97-AF65-F5344CB8AC3E}">
        <p14:creationId xmlns:p14="http://schemas.microsoft.com/office/powerpoint/2010/main" val="5934050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77FFE7-6B09-4285-9753-84BD7C184B03}"/>
              </a:ext>
            </a:extLst>
          </p:cNvPr>
          <p:cNvPicPr>
            <a:picLocks noChangeAspect="1"/>
          </p:cNvPicPr>
          <p:nvPr/>
        </p:nvPicPr>
        <p:blipFill>
          <a:blip r:embed="rId2"/>
          <a:stretch>
            <a:fillRect/>
          </a:stretch>
        </p:blipFill>
        <p:spPr>
          <a:xfrm>
            <a:off x="232277" y="1017332"/>
            <a:ext cx="8736410" cy="2291104"/>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4882678" y="957073"/>
            <a:ext cx="2108966" cy="7954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AF25B290-D4C8-4CF1-A362-91D91C5259E3}"/>
              </a:ext>
            </a:extLst>
          </p:cNvPr>
          <p:cNvSpPr/>
          <p:nvPr/>
        </p:nvSpPr>
        <p:spPr>
          <a:xfrm>
            <a:off x="6096000" y="497149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AFF737D-CAB4-E047-8276-EFDEA106B811}"/>
              </a:ext>
            </a:extLst>
          </p:cNvPr>
          <p:cNvSpPr/>
          <p:nvPr/>
        </p:nvSpPr>
        <p:spPr>
          <a:xfrm>
            <a:off x="3103489" y="-31273"/>
            <a:ext cx="753168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rPr>
              <a:t>Proposal Method Pipeline 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72E6AD80-ADC3-5440-94A7-FF31D99FBBBD}"/>
              </a:ext>
            </a:extLst>
          </p:cNvPr>
          <p:cNvSpPr txBox="1"/>
          <p:nvPr/>
        </p:nvSpPr>
        <p:spPr>
          <a:xfrm>
            <a:off x="1681460" y="587741"/>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Multi-Augmentation Strategies</a:t>
            </a:r>
          </a:p>
        </p:txBody>
      </p:sp>
      <p:pic>
        <p:nvPicPr>
          <p:cNvPr id="3" name="Picture 2">
            <a:extLst>
              <a:ext uri="{FF2B5EF4-FFF2-40B4-BE49-F238E27FC236}">
                <a16:creationId xmlns:a16="http://schemas.microsoft.com/office/drawing/2014/main" id="{E53F9123-028F-8844-8972-26EED82C3EB4}"/>
              </a:ext>
            </a:extLst>
          </p:cNvPr>
          <p:cNvPicPr>
            <a:picLocks noChangeAspect="1"/>
          </p:cNvPicPr>
          <p:nvPr/>
        </p:nvPicPr>
        <p:blipFill>
          <a:blip r:embed="rId3"/>
          <a:stretch>
            <a:fillRect/>
          </a:stretch>
        </p:blipFill>
        <p:spPr>
          <a:xfrm>
            <a:off x="4102100" y="3637748"/>
            <a:ext cx="4597400" cy="3022600"/>
          </a:xfrm>
          <a:prstGeom prst="rect">
            <a:avLst/>
          </a:prstGeom>
        </p:spPr>
      </p:pic>
    </p:spTree>
    <p:extLst>
      <p:ext uri="{BB962C8B-B14F-4D97-AF65-F5344CB8AC3E}">
        <p14:creationId xmlns:p14="http://schemas.microsoft.com/office/powerpoint/2010/main" val="36984449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77FFE7-6B09-4285-9753-84BD7C184B03}"/>
              </a:ext>
            </a:extLst>
          </p:cNvPr>
          <p:cNvPicPr>
            <a:picLocks noChangeAspect="1"/>
          </p:cNvPicPr>
          <p:nvPr/>
        </p:nvPicPr>
        <p:blipFill>
          <a:blip r:embed="rId2"/>
          <a:stretch>
            <a:fillRect/>
          </a:stretch>
        </p:blipFill>
        <p:spPr>
          <a:xfrm>
            <a:off x="232277" y="1017332"/>
            <a:ext cx="8736410" cy="2291104"/>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4882678" y="957073"/>
            <a:ext cx="2108966" cy="7954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AF25B290-D4C8-4CF1-A362-91D91C5259E3}"/>
              </a:ext>
            </a:extLst>
          </p:cNvPr>
          <p:cNvSpPr/>
          <p:nvPr/>
        </p:nvSpPr>
        <p:spPr>
          <a:xfrm>
            <a:off x="6096000" y="497149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AFF737D-CAB4-E047-8276-EFDEA106B811}"/>
              </a:ext>
            </a:extLst>
          </p:cNvPr>
          <p:cNvSpPr/>
          <p:nvPr/>
        </p:nvSpPr>
        <p:spPr>
          <a:xfrm>
            <a:off x="1268437" y="56490"/>
            <a:ext cx="995992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0052D6"/>
                </a:solidFill>
                <a:latin typeface="Calibri" panose="020F0502020204030204"/>
              </a:rPr>
              <a:t>Mixed-Contrastive &amp; </a:t>
            </a:r>
            <a:r>
              <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rPr>
              <a:t>Contrastive Framework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53F9123-028F-8844-8972-26EED82C3EB4}"/>
              </a:ext>
            </a:extLst>
          </p:cNvPr>
          <p:cNvPicPr>
            <a:picLocks noChangeAspect="1"/>
          </p:cNvPicPr>
          <p:nvPr/>
        </p:nvPicPr>
        <p:blipFill>
          <a:blip r:embed="rId3"/>
          <a:stretch>
            <a:fillRect/>
          </a:stretch>
        </p:blipFill>
        <p:spPr>
          <a:xfrm>
            <a:off x="804789" y="3501611"/>
            <a:ext cx="4597400" cy="3022600"/>
          </a:xfrm>
          <a:prstGeom prst="rect">
            <a:avLst/>
          </a:prstGeom>
        </p:spPr>
      </p:pic>
      <p:pic>
        <p:nvPicPr>
          <p:cNvPr id="8" name="Picture 7">
            <a:extLst>
              <a:ext uri="{FF2B5EF4-FFF2-40B4-BE49-F238E27FC236}">
                <a16:creationId xmlns:a16="http://schemas.microsoft.com/office/drawing/2014/main" id="{7F183341-BEC5-344D-BB7F-9A1E0A10FBAD}"/>
              </a:ext>
            </a:extLst>
          </p:cNvPr>
          <p:cNvPicPr>
            <a:picLocks noChangeAspect="1"/>
          </p:cNvPicPr>
          <p:nvPr/>
        </p:nvPicPr>
        <p:blipFill>
          <a:blip r:embed="rId4"/>
          <a:stretch>
            <a:fillRect/>
          </a:stretch>
        </p:blipFill>
        <p:spPr>
          <a:xfrm>
            <a:off x="6789813" y="3421496"/>
            <a:ext cx="4603652" cy="3022600"/>
          </a:xfrm>
          <a:prstGeom prst="rect">
            <a:avLst/>
          </a:prstGeom>
        </p:spPr>
      </p:pic>
      <p:cxnSp>
        <p:nvCxnSpPr>
          <p:cNvPr id="4" name="Straight Arrow Connector 3">
            <a:extLst>
              <a:ext uri="{FF2B5EF4-FFF2-40B4-BE49-F238E27FC236}">
                <a16:creationId xmlns:a16="http://schemas.microsoft.com/office/drawing/2014/main" id="{C69B20F2-9F1C-324F-B712-AEED5816388F}"/>
              </a:ext>
            </a:extLst>
          </p:cNvPr>
          <p:cNvCxnSpPr>
            <a:cxnSpLocks/>
          </p:cNvCxnSpPr>
          <p:nvPr/>
        </p:nvCxnSpPr>
        <p:spPr>
          <a:xfrm flipH="1">
            <a:off x="3103489" y="1477108"/>
            <a:ext cx="1779189" cy="22789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20">
            <a:extLst>
              <a:ext uri="{FF2B5EF4-FFF2-40B4-BE49-F238E27FC236}">
                <a16:creationId xmlns:a16="http://schemas.microsoft.com/office/drawing/2014/main" id="{F9AF0769-5D1B-5844-9425-B0444672DB21}"/>
              </a:ext>
            </a:extLst>
          </p:cNvPr>
          <p:cNvSpPr/>
          <p:nvPr/>
        </p:nvSpPr>
        <p:spPr>
          <a:xfrm>
            <a:off x="4882678" y="1945738"/>
            <a:ext cx="2108966" cy="795490"/>
          </a:xfrm>
          <a:prstGeom prst="roundRect">
            <a:avLst/>
          </a:prstGeom>
          <a:noFill/>
          <a:ln w="28575">
            <a:solidFill>
              <a:srgbClr val="0052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52D6"/>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93A05989-9ADF-7E4C-94CD-7109F52456DC}"/>
              </a:ext>
            </a:extLst>
          </p:cNvPr>
          <p:cNvCxnSpPr>
            <a:cxnSpLocks/>
            <a:stCxn id="12" idx="2"/>
            <a:endCxn id="8" idx="0"/>
          </p:cNvCxnSpPr>
          <p:nvPr/>
        </p:nvCxnSpPr>
        <p:spPr>
          <a:xfrm>
            <a:off x="5937161" y="2741228"/>
            <a:ext cx="3154478" cy="680268"/>
          </a:xfrm>
          <a:prstGeom prst="straightConnector1">
            <a:avLst/>
          </a:prstGeom>
          <a:ln w="28575">
            <a:solidFill>
              <a:srgbClr val="0052D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8C871-E687-A641-BAEE-A633A701A3C5}"/>
              </a:ext>
            </a:extLst>
          </p:cNvPr>
          <p:cNvSpPr txBox="1"/>
          <p:nvPr/>
        </p:nvSpPr>
        <p:spPr>
          <a:xfrm>
            <a:off x="1294228" y="6444096"/>
            <a:ext cx="3882683" cy="369332"/>
          </a:xfrm>
          <a:prstGeom prst="rect">
            <a:avLst/>
          </a:prstGeom>
          <a:noFill/>
        </p:spPr>
        <p:txBody>
          <a:bodyPr wrap="square" rtlCol="0">
            <a:spAutoFit/>
          </a:bodyPr>
          <a:lstStyle/>
          <a:p>
            <a:r>
              <a:rPr lang="en-TW" dirty="0"/>
              <a:t>Conventional Contrastive Framework</a:t>
            </a:r>
          </a:p>
        </p:txBody>
      </p:sp>
      <p:sp>
        <p:nvSpPr>
          <p:cNvPr id="19" name="TextBox 18">
            <a:extLst>
              <a:ext uri="{FF2B5EF4-FFF2-40B4-BE49-F238E27FC236}">
                <a16:creationId xmlns:a16="http://schemas.microsoft.com/office/drawing/2014/main" id="{BB3A64CB-4A71-F944-B264-FDA3ACAFD36E}"/>
              </a:ext>
            </a:extLst>
          </p:cNvPr>
          <p:cNvSpPr txBox="1"/>
          <p:nvPr/>
        </p:nvSpPr>
        <p:spPr>
          <a:xfrm>
            <a:off x="7150297" y="6372490"/>
            <a:ext cx="3882683" cy="369332"/>
          </a:xfrm>
          <a:prstGeom prst="rect">
            <a:avLst/>
          </a:prstGeom>
          <a:noFill/>
        </p:spPr>
        <p:txBody>
          <a:bodyPr wrap="square" rtlCol="0">
            <a:spAutoFit/>
          </a:bodyPr>
          <a:lstStyle/>
          <a:p>
            <a:r>
              <a:rPr lang="en-TW" dirty="0"/>
              <a:t>Mixed Contrastive Framework</a:t>
            </a:r>
          </a:p>
        </p:txBody>
      </p:sp>
    </p:spTree>
    <p:extLst>
      <p:ext uri="{BB962C8B-B14F-4D97-AF65-F5344CB8AC3E}">
        <p14:creationId xmlns:p14="http://schemas.microsoft.com/office/powerpoint/2010/main" val="15218095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77FFE7-6B09-4285-9753-84BD7C184B03}"/>
              </a:ext>
            </a:extLst>
          </p:cNvPr>
          <p:cNvPicPr>
            <a:picLocks noChangeAspect="1"/>
          </p:cNvPicPr>
          <p:nvPr/>
        </p:nvPicPr>
        <p:blipFill>
          <a:blip r:embed="rId2"/>
          <a:stretch>
            <a:fillRect/>
          </a:stretch>
        </p:blipFill>
        <p:spPr>
          <a:xfrm>
            <a:off x="232277" y="1017332"/>
            <a:ext cx="8736410" cy="2291104"/>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4874666" y="1940359"/>
            <a:ext cx="2108966" cy="7954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AF25B290-D4C8-4CF1-A362-91D91C5259E3}"/>
              </a:ext>
            </a:extLst>
          </p:cNvPr>
          <p:cNvSpPr/>
          <p:nvPr/>
        </p:nvSpPr>
        <p:spPr>
          <a:xfrm>
            <a:off x="6096000" y="497149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AFF737D-CAB4-E047-8276-EFDEA106B811}"/>
              </a:ext>
            </a:extLst>
          </p:cNvPr>
          <p:cNvSpPr/>
          <p:nvPr/>
        </p:nvSpPr>
        <p:spPr>
          <a:xfrm>
            <a:off x="3103489" y="-31273"/>
            <a:ext cx="753168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rPr>
              <a:t>Proposal Method Pipeline 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72E6AD80-ADC3-5440-94A7-FF31D99FBBBD}"/>
              </a:ext>
            </a:extLst>
          </p:cNvPr>
          <p:cNvSpPr txBox="1"/>
          <p:nvPr/>
        </p:nvSpPr>
        <p:spPr>
          <a:xfrm>
            <a:off x="1681460" y="587741"/>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Multi-Augmentation Strategies</a:t>
            </a:r>
          </a:p>
        </p:txBody>
      </p:sp>
      <p:pic>
        <p:nvPicPr>
          <p:cNvPr id="2" name="Picture 1">
            <a:extLst>
              <a:ext uri="{FF2B5EF4-FFF2-40B4-BE49-F238E27FC236}">
                <a16:creationId xmlns:a16="http://schemas.microsoft.com/office/drawing/2014/main" id="{33FC62E1-EED5-3D47-BA56-0E76F5509B57}"/>
              </a:ext>
            </a:extLst>
          </p:cNvPr>
          <p:cNvPicPr>
            <a:picLocks noChangeAspect="1"/>
          </p:cNvPicPr>
          <p:nvPr/>
        </p:nvPicPr>
        <p:blipFill>
          <a:blip r:embed="rId3"/>
          <a:stretch>
            <a:fillRect/>
          </a:stretch>
        </p:blipFill>
        <p:spPr>
          <a:xfrm>
            <a:off x="3988919" y="3498048"/>
            <a:ext cx="5029200" cy="3302000"/>
          </a:xfrm>
          <a:prstGeom prst="rect">
            <a:avLst/>
          </a:prstGeom>
        </p:spPr>
      </p:pic>
    </p:spTree>
    <p:extLst>
      <p:ext uri="{BB962C8B-B14F-4D97-AF65-F5344CB8AC3E}">
        <p14:creationId xmlns:p14="http://schemas.microsoft.com/office/powerpoint/2010/main" val="56037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2EBC8-BBC5-4AD1-AD6D-711EA6137A18}"/>
              </a:ext>
            </a:extLst>
          </p:cNvPr>
          <p:cNvPicPr>
            <a:picLocks noChangeAspect="1"/>
          </p:cNvPicPr>
          <p:nvPr/>
        </p:nvPicPr>
        <p:blipFill>
          <a:blip r:embed="rId2"/>
          <a:stretch>
            <a:fillRect/>
          </a:stretch>
        </p:blipFill>
        <p:spPr>
          <a:xfrm>
            <a:off x="3301243" y="3601004"/>
            <a:ext cx="6898180" cy="3256996"/>
          </a:xfrm>
          <a:prstGeom prst="rect">
            <a:avLst/>
          </a:prstGeom>
        </p:spPr>
      </p:pic>
      <p:pic>
        <p:nvPicPr>
          <p:cNvPr id="8" name="Picture 7">
            <a:extLst>
              <a:ext uri="{FF2B5EF4-FFF2-40B4-BE49-F238E27FC236}">
                <a16:creationId xmlns:a16="http://schemas.microsoft.com/office/drawing/2014/main" id="{D94E9625-900C-427E-AE4B-E13BFC612F36}"/>
              </a:ext>
            </a:extLst>
          </p:cNvPr>
          <p:cNvPicPr>
            <a:picLocks noChangeAspect="1"/>
          </p:cNvPicPr>
          <p:nvPr/>
        </p:nvPicPr>
        <p:blipFill rotWithShape="1">
          <a:blip r:embed="rId3"/>
          <a:srcRect b="21117"/>
          <a:stretch/>
        </p:blipFill>
        <p:spPr>
          <a:xfrm>
            <a:off x="2820828" y="42040"/>
            <a:ext cx="8427180" cy="3311379"/>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0" y="0"/>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2" name="Rectangle 1">
            <a:extLst>
              <a:ext uri="{FF2B5EF4-FFF2-40B4-BE49-F238E27FC236}">
                <a16:creationId xmlns:a16="http://schemas.microsoft.com/office/drawing/2014/main" id="{5746C2D6-0924-4BE1-A220-E385F5ED498B}"/>
              </a:ext>
            </a:extLst>
          </p:cNvPr>
          <p:cNvSpPr/>
          <p:nvPr/>
        </p:nvSpPr>
        <p:spPr>
          <a:xfrm>
            <a:off x="4416391" y="3105834"/>
            <a:ext cx="7772650" cy="646331"/>
          </a:xfrm>
          <a:prstGeom prst="rect">
            <a:avLst/>
          </a:prstGeom>
        </p:spPr>
        <p:txBody>
          <a:bodyPr wrap="square">
            <a:spAutoFit/>
          </a:bodyPr>
          <a:lstStyle/>
          <a:p>
            <a:pPr lvl="0" algn="ctr">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Current </a:t>
            </a:r>
            <a:r>
              <a:rPr lang="en-US" b="1" dirty="0">
                <a:solidFill>
                  <a:srgbClr val="FF0000"/>
                </a:solidFill>
              </a:rPr>
              <a:t>REGULARIZATION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techniques seem to helps Smooth the hard boundary and push the population close together</a:t>
            </a:r>
            <a:endPar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D52A465-AD9F-42B7-8AA5-F13E2F6DE620}"/>
              </a:ext>
            </a:extLst>
          </p:cNvPr>
          <p:cNvSpPr txBox="1"/>
          <p:nvPr/>
        </p:nvSpPr>
        <p:spPr>
          <a:xfrm>
            <a:off x="10311414" y="6303146"/>
            <a:ext cx="1593541" cy="338554"/>
          </a:xfrm>
          <a:prstGeom prst="rect">
            <a:avLst/>
          </a:prstGeom>
          <a:noFill/>
        </p:spPr>
        <p:txBody>
          <a:bodyPr wrap="square" rtlCol="0">
            <a:spAutoFit/>
          </a:bodyPr>
          <a:lstStyle/>
          <a:p>
            <a:r>
              <a:rPr lang="en-US" sz="1600" dirty="0">
                <a:solidFill>
                  <a:schemeClr val="bg1">
                    <a:lumMod val="65000"/>
                  </a:schemeClr>
                </a:solidFill>
                <a:hlinkClick r:id="rId4">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3958380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5F1556F-D3BC-4709-B23F-08DB38A6982B}"/>
              </a:ext>
            </a:extLst>
          </p:cNvPr>
          <p:cNvSpPr/>
          <p:nvPr/>
        </p:nvSpPr>
        <p:spPr>
          <a:xfrm>
            <a:off x="2398999" y="320143"/>
            <a:ext cx="713779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rPr>
              <a:t>Neural Net Architecture</a:t>
            </a:r>
          </a:p>
        </p:txBody>
      </p:sp>
      <p:pic>
        <p:nvPicPr>
          <p:cNvPr id="12" name="Picture 11">
            <a:extLst>
              <a:ext uri="{FF2B5EF4-FFF2-40B4-BE49-F238E27FC236}">
                <a16:creationId xmlns:a16="http://schemas.microsoft.com/office/drawing/2014/main" id="{2D17693C-F237-4E64-8010-F1D37AF4E67F}"/>
              </a:ext>
            </a:extLst>
          </p:cNvPr>
          <p:cNvPicPr>
            <a:picLocks noChangeAspect="1"/>
          </p:cNvPicPr>
          <p:nvPr/>
        </p:nvPicPr>
        <p:blipFill>
          <a:blip r:embed="rId2"/>
          <a:stretch>
            <a:fillRect/>
          </a:stretch>
        </p:blipFill>
        <p:spPr>
          <a:xfrm>
            <a:off x="5832626" y="2990601"/>
            <a:ext cx="5389202" cy="3047922"/>
          </a:xfrm>
          <a:prstGeom prst="rect">
            <a:avLst/>
          </a:prstGeom>
        </p:spPr>
      </p:pic>
      <p:sp>
        <p:nvSpPr>
          <p:cNvPr id="13" name="TextBox 12">
            <a:extLst>
              <a:ext uri="{FF2B5EF4-FFF2-40B4-BE49-F238E27FC236}">
                <a16:creationId xmlns:a16="http://schemas.microsoft.com/office/drawing/2014/main" id="{525EB090-6FF5-4A5A-8EE7-636E05175C03}"/>
              </a:ext>
            </a:extLst>
          </p:cNvPr>
          <p:cNvSpPr txBox="1"/>
          <p:nvPr/>
        </p:nvSpPr>
        <p:spPr>
          <a:xfrm>
            <a:off x="7687440" y="6107802"/>
            <a:ext cx="45906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RegNet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Residual Block</a:t>
            </a:r>
          </a:p>
        </p:txBody>
      </p:sp>
      <p:sp>
        <p:nvSpPr>
          <p:cNvPr id="14" name="Rectangle 13">
            <a:extLst>
              <a:ext uri="{FF2B5EF4-FFF2-40B4-BE49-F238E27FC236}">
                <a16:creationId xmlns:a16="http://schemas.microsoft.com/office/drawing/2014/main" id="{1181B0E0-D19E-49FA-8BD0-7CF258154E27}"/>
              </a:ext>
            </a:extLst>
          </p:cNvPr>
          <p:cNvSpPr/>
          <p:nvPr/>
        </p:nvSpPr>
        <p:spPr>
          <a:xfrm>
            <a:off x="6096001" y="1434905"/>
            <a:ext cx="6096000" cy="142962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0000"/>
                </a:solidFill>
                <a:effectLst/>
                <a:uLnTx/>
                <a:uFillTx/>
                <a:latin typeface="Calibri" panose="020F0502020204030204"/>
                <a:ea typeface="+mn-ea"/>
                <a:cs typeface="+mn-cs"/>
              </a:rPr>
              <a:t>RegNet</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(Well design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ConvNet</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Architecture Memory efficient-Fit GPUs- Larger parameter – Larger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Batch_size</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training, Efficiency in speedup training)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BA8BD26-C582-48D3-A130-9987C6EFA38E}"/>
              </a:ext>
            </a:extLst>
          </p:cNvPr>
          <p:cNvPicPr>
            <a:picLocks noChangeAspect="1"/>
          </p:cNvPicPr>
          <p:nvPr/>
        </p:nvPicPr>
        <p:blipFill>
          <a:blip r:embed="rId3"/>
          <a:stretch>
            <a:fillRect/>
          </a:stretch>
        </p:blipFill>
        <p:spPr>
          <a:xfrm>
            <a:off x="239082" y="2807287"/>
            <a:ext cx="5728813" cy="3697042"/>
          </a:xfrm>
          <a:prstGeom prst="rect">
            <a:avLst/>
          </a:prstGeom>
        </p:spPr>
      </p:pic>
      <p:sp>
        <p:nvSpPr>
          <p:cNvPr id="11" name="TextBox 10">
            <a:extLst>
              <a:ext uri="{FF2B5EF4-FFF2-40B4-BE49-F238E27FC236}">
                <a16:creationId xmlns:a16="http://schemas.microsoft.com/office/drawing/2014/main" id="{529BCBC4-D814-483E-B931-CA3C0737913F}"/>
              </a:ext>
            </a:extLst>
          </p:cNvPr>
          <p:cNvSpPr txBox="1"/>
          <p:nvPr/>
        </p:nvSpPr>
        <p:spPr>
          <a:xfrm>
            <a:off x="921037" y="1756663"/>
            <a:ext cx="43649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Neural Net Architecture</a:t>
            </a:r>
          </a:p>
        </p:txBody>
      </p:sp>
    </p:spTree>
    <p:extLst>
      <p:ext uri="{BB962C8B-B14F-4D97-AF65-F5344CB8AC3E}">
        <p14:creationId xmlns:p14="http://schemas.microsoft.com/office/powerpoint/2010/main" val="15069329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580768" y="2553795"/>
            <a:ext cx="11611232"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Proposed method – Schedule - Expected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5</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8897878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85E95FD8-5986-4643-960C-570344C0D756}"/>
              </a:ext>
            </a:extLst>
          </p:cNvPr>
          <p:cNvSpPr/>
          <p:nvPr/>
        </p:nvSpPr>
        <p:spPr>
          <a:xfrm>
            <a:off x="760388" y="5201014"/>
            <a:ext cx="3482108" cy="85936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Structure of Paper Proposal writing</a:t>
            </a:r>
          </a:p>
        </p:txBody>
      </p:sp>
      <p:sp>
        <p:nvSpPr>
          <p:cNvPr id="29" name="Rectangle: Rounded Corners 28">
            <a:extLst>
              <a:ext uri="{FF2B5EF4-FFF2-40B4-BE49-F238E27FC236}">
                <a16:creationId xmlns:a16="http://schemas.microsoft.com/office/drawing/2014/main" id="{CC08482F-2E55-4135-BB72-DD683EE22E8C}"/>
              </a:ext>
            </a:extLst>
          </p:cNvPr>
          <p:cNvSpPr/>
          <p:nvPr/>
        </p:nvSpPr>
        <p:spPr>
          <a:xfrm>
            <a:off x="5243408" y="5446031"/>
            <a:ext cx="2684984" cy="106324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Editing Paper with Experiment Result</a:t>
            </a:r>
          </a:p>
        </p:txBody>
      </p:sp>
      <p:sp>
        <p:nvSpPr>
          <p:cNvPr id="30" name="Rectangle 29">
            <a:extLst>
              <a:ext uri="{FF2B5EF4-FFF2-40B4-BE49-F238E27FC236}">
                <a16:creationId xmlns:a16="http://schemas.microsoft.com/office/drawing/2014/main" id="{C357B48F-1576-4C23-BE5B-7A225AD3703B}"/>
              </a:ext>
            </a:extLst>
          </p:cNvPr>
          <p:cNvSpPr/>
          <p:nvPr/>
        </p:nvSpPr>
        <p:spPr>
          <a:xfrm>
            <a:off x="9380970" y="5446031"/>
            <a:ext cx="145775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Submit to</a:t>
            </a:r>
          </a:p>
        </p:txBody>
      </p:sp>
      <p:cxnSp>
        <p:nvCxnSpPr>
          <p:cNvPr id="31" name="Connector: Curved 30">
            <a:extLst>
              <a:ext uri="{FF2B5EF4-FFF2-40B4-BE49-F238E27FC236}">
                <a16:creationId xmlns:a16="http://schemas.microsoft.com/office/drawing/2014/main" id="{7A89CA8A-135C-444B-9D2A-67608FF186B0}"/>
              </a:ext>
            </a:extLst>
          </p:cNvPr>
          <p:cNvCxnSpPr>
            <a:cxnSpLocks/>
            <a:stCxn id="28" idx="3"/>
            <a:endCxn id="29" idx="1"/>
          </p:cNvCxnSpPr>
          <p:nvPr/>
        </p:nvCxnSpPr>
        <p:spPr>
          <a:xfrm>
            <a:off x="4242496" y="5630697"/>
            <a:ext cx="1000912" cy="346955"/>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B448786-93B0-4BE8-9AE2-E40D0BD332E7}"/>
              </a:ext>
            </a:extLst>
          </p:cNvPr>
          <p:cNvSpPr/>
          <p:nvPr/>
        </p:nvSpPr>
        <p:spPr>
          <a:xfrm>
            <a:off x="8518264" y="5601912"/>
            <a:ext cx="2500169" cy="988602"/>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Submitting Paper Journal</a:t>
            </a:r>
          </a:p>
        </p:txBody>
      </p:sp>
      <p:cxnSp>
        <p:nvCxnSpPr>
          <p:cNvPr id="33" name="Connector: Curved 32">
            <a:extLst>
              <a:ext uri="{FF2B5EF4-FFF2-40B4-BE49-F238E27FC236}">
                <a16:creationId xmlns:a16="http://schemas.microsoft.com/office/drawing/2014/main" id="{FA76EFF3-5848-4F7F-BCFD-A5D5F67EF8B5}"/>
              </a:ext>
            </a:extLst>
          </p:cNvPr>
          <p:cNvCxnSpPr>
            <a:cxnSpLocks/>
            <a:stCxn id="29" idx="3"/>
            <a:endCxn id="32" idx="1"/>
          </p:cNvCxnSpPr>
          <p:nvPr/>
        </p:nvCxnSpPr>
        <p:spPr>
          <a:xfrm>
            <a:off x="7928392" y="5977652"/>
            <a:ext cx="589872" cy="118561"/>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4F9CF92-C104-499A-BC12-BEEC7A1EC6E4}"/>
              </a:ext>
            </a:extLst>
          </p:cNvPr>
          <p:cNvCxnSpPr>
            <a:cxnSpLocks/>
          </p:cNvCxnSpPr>
          <p:nvPr/>
        </p:nvCxnSpPr>
        <p:spPr>
          <a:xfrm>
            <a:off x="0" y="4240688"/>
            <a:ext cx="121920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1F689116-4633-D242-A7EB-9C99E734B872}"/>
              </a:ext>
            </a:extLst>
          </p:cNvPr>
          <p:cNvPicPr>
            <a:picLocks noChangeAspect="1"/>
          </p:cNvPicPr>
          <p:nvPr/>
        </p:nvPicPr>
        <p:blipFill>
          <a:blip r:embed="rId2"/>
          <a:stretch>
            <a:fillRect/>
          </a:stretch>
        </p:blipFill>
        <p:spPr>
          <a:xfrm>
            <a:off x="-154745" y="880348"/>
            <a:ext cx="12192000" cy="3197325"/>
          </a:xfrm>
          <a:prstGeom prst="rect">
            <a:avLst/>
          </a:prstGeom>
        </p:spPr>
      </p:pic>
    </p:spTree>
    <p:extLst>
      <p:ext uri="{BB962C8B-B14F-4D97-AF65-F5344CB8AC3E}">
        <p14:creationId xmlns:p14="http://schemas.microsoft.com/office/powerpoint/2010/main" val="40867061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52D801-A46F-4D5C-90D3-1A3254BAB7F5}"/>
              </a:ext>
            </a:extLst>
          </p:cNvPr>
          <p:cNvSpPr/>
          <p:nvPr/>
        </p:nvSpPr>
        <p:spPr>
          <a:xfrm>
            <a:off x="2618610" y="2955833"/>
            <a:ext cx="695478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3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154759"/>
            <a:ext cx="533161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p:txBody>
      </p:sp>
      <p:pic>
        <p:nvPicPr>
          <p:cNvPr id="4" name="Picture 3">
            <a:extLst>
              <a:ext uri="{FF2B5EF4-FFF2-40B4-BE49-F238E27FC236}">
                <a16:creationId xmlns:a16="http://schemas.microsoft.com/office/drawing/2014/main" id="{71E57DD3-9D86-784A-92D2-9B892132E503}"/>
              </a:ext>
            </a:extLst>
          </p:cNvPr>
          <p:cNvPicPr>
            <a:picLocks noChangeAspect="1"/>
          </p:cNvPicPr>
          <p:nvPr/>
        </p:nvPicPr>
        <p:blipFill>
          <a:blip r:embed="rId2"/>
          <a:stretch>
            <a:fillRect/>
          </a:stretch>
        </p:blipFill>
        <p:spPr>
          <a:xfrm>
            <a:off x="0" y="1408307"/>
            <a:ext cx="12192000" cy="3197325"/>
          </a:xfrm>
          <a:prstGeom prst="rect">
            <a:avLst/>
          </a:prstGeom>
        </p:spPr>
      </p:pic>
      <p:sp>
        <p:nvSpPr>
          <p:cNvPr id="3" name="Rectangle 2">
            <a:extLst>
              <a:ext uri="{FF2B5EF4-FFF2-40B4-BE49-F238E27FC236}">
                <a16:creationId xmlns:a16="http://schemas.microsoft.com/office/drawing/2014/main" id="{9DC1932C-7B5D-C94C-A8BD-8525165B5940}"/>
              </a:ext>
            </a:extLst>
          </p:cNvPr>
          <p:cNvSpPr/>
          <p:nvPr/>
        </p:nvSpPr>
        <p:spPr>
          <a:xfrm>
            <a:off x="2447778" y="1125415"/>
            <a:ext cx="3305908" cy="348021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FF0000"/>
              </a:solidFill>
            </a:endParaRPr>
          </a:p>
        </p:txBody>
      </p:sp>
      <p:sp>
        <p:nvSpPr>
          <p:cNvPr id="6" name="Rectangle 5">
            <a:extLst>
              <a:ext uri="{FF2B5EF4-FFF2-40B4-BE49-F238E27FC236}">
                <a16:creationId xmlns:a16="http://schemas.microsoft.com/office/drawing/2014/main" id="{FFFAA35A-0D8A-B940-9FB2-5DE3B656B47C}"/>
              </a:ext>
            </a:extLst>
          </p:cNvPr>
          <p:cNvSpPr/>
          <p:nvPr/>
        </p:nvSpPr>
        <p:spPr>
          <a:xfrm>
            <a:off x="6198794" y="1125414"/>
            <a:ext cx="3305908" cy="3480217"/>
          </a:xfrm>
          <a:prstGeom prst="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FF0000"/>
              </a:solidFill>
            </a:endParaRPr>
          </a:p>
        </p:txBody>
      </p:sp>
      <p:sp>
        <p:nvSpPr>
          <p:cNvPr id="5" name="TextBox 4">
            <a:extLst>
              <a:ext uri="{FF2B5EF4-FFF2-40B4-BE49-F238E27FC236}">
                <a16:creationId xmlns:a16="http://schemas.microsoft.com/office/drawing/2014/main" id="{7FC6B723-9374-A148-935C-2F8E9D52423E}"/>
              </a:ext>
            </a:extLst>
          </p:cNvPr>
          <p:cNvSpPr txBox="1"/>
          <p:nvPr/>
        </p:nvSpPr>
        <p:spPr>
          <a:xfrm>
            <a:off x="3052689" y="4888523"/>
            <a:ext cx="2832293" cy="461665"/>
          </a:xfrm>
          <a:prstGeom prst="rect">
            <a:avLst/>
          </a:prstGeom>
          <a:noFill/>
        </p:spPr>
        <p:txBody>
          <a:bodyPr wrap="square" rtlCol="0">
            <a:spAutoFit/>
          </a:bodyPr>
          <a:lstStyle/>
          <a:p>
            <a:r>
              <a:rPr lang="en-TW" sz="2400" dirty="0"/>
              <a:t>Rick -- Joshep</a:t>
            </a:r>
          </a:p>
        </p:txBody>
      </p:sp>
      <p:sp>
        <p:nvSpPr>
          <p:cNvPr id="8" name="TextBox 7">
            <a:extLst>
              <a:ext uri="{FF2B5EF4-FFF2-40B4-BE49-F238E27FC236}">
                <a16:creationId xmlns:a16="http://schemas.microsoft.com/office/drawing/2014/main" id="{B5BEA13E-A762-4C41-A021-E303BFEE3B13}"/>
              </a:ext>
            </a:extLst>
          </p:cNvPr>
          <p:cNvSpPr txBox="1"/>
          <p:nvPr/>
        </p:nvSpPr>
        <p:spPr>
          <a:xfrm>
            <a:off x="6672409" y="4850785"/>
            <a:ext cx="2832293" cy="461665"/>
          </a:xfrm>
          <a:prstGeom prst="rect">
            <a:avLst/>
          </a:prstGeom>
          <a:noFill/>
        </p:spPr>
        <p:txBody>
          <a:bodyPr wrap="square" rtlCol="0">
            <a:spAutoFit/>
          </a:bodyPr>
          <a:lstStyle/>
          <a:p>
            <a:r>
              <a:rPr lang="en-TW" sz="2400" dirty="0"/>
              <a:t>Rick -- Joshep</a:t>
            </a:r>
          </a:p>
        </p:txBody>
      </p:sp>
      <p:sp>
        <p:nvSpPr>
          <p:cNvPr id="9" name="TextBox 8">
            <a:extLst>
              <a:ext uri="{FF2B5EF4-FFF2-40B4-BE49-F238E27FC236}">
                <a16:creationId xmlns:a16="http://schemas.microsoft.com/office/drawing/2014/main" id="{A3EFEDD6-AE9E-5E41-9296-F50373413F7B}"/>
              </a:ext>
            </a:extLst>
          </p:cNvPr>
          <p:cNvSpPr txBox="1"/>
          <p:nvPr/>
        </p:nvSpPr>
        <p:spPr>
          <a:xfrm>
            <a:off x="10016197" y="4850785"/>
            <a:ext cx="2832293" cy="461665"/>
          </a:xfrm>
          <a:prstGeom prst="rect">
            <a:avLst/>
          </a:prstGeom>
          <a:noFill/>
        </p:spPr>
        <p:txBody>
          <a:bodyPr wrap="square" rtlCol="0">
            <a:spAutoFit/>
          </a:bodyPr>
          <a:lstStyle/>
          <a:p>
            <a:r>
              <a:rPr lang="en-TW" sz="2400" dirty="0"/>
              <a:t>Rick -- Joshep</a:t>
            </a:r>
          </a:p>
        </p:txBody>
      </p:sp>
      <p:sp>
        <p:nvSpPr>
          <p:cNvPr id="10" name="Rectangle 9">
            <a:extLst>
              <a:ext uri="{FF2B5EF4-FFF2-40B4-BE49-F238E27FC236}">
                <a16:creationId xmlns:a16="http://schemas.microsoft.com/office/drawing/2014/main" id="{A685D5B5-3EAB-9440-9E73-9C64985ACDB6}"/>
              </a:ext>
            </a:extLst>
          </p:cNvPr>
          <p:cNvSpPr/>
          <p:nvPr/>
        </p:nvSpPr>
        <p:spPr>
          <a:xfrm>
            <a:off x="9744222" y="1176189"/>
            <a:ext cx="2269587" cy="331140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FF0000"/>
              </a:solidFill>
            </a:endParaRPr>
          </a:p>
        </p:txBody>
      </p:sp>
    </p:spTree>
    <p:extLst>
      <p:ext uri="{BB962C8B-B14F-4D97-AF65-F5344CB8AC3E}">
        <p14:creationId xmlns:p14="http://schemas.microsoft.com/office/powerpoint/2010/main" val="20895172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FBE008B-1F35-4B61-BA91-E38DD9C99F9D}"/>
              </a:ext>
            </a:extLst>
          </p:cNvPr>
          <p:cNvPicPr>
            <a:picLocks noChangeAspect="1"/>
          </p:cNvPicPr>
          <p:nvPr/>
        </p:nvPicPr>
        <p:blipFill rotWithShape="1">
          <a:blip r:embed="rId2"/>
          <a:srcRect r="26462"/>
          <a:stretch/>
        </p:blipFill>
        <p:spPr>
          <a:xfrm>
            <a:off x="5851233" y="1913677"/>
            <a:ext cx="6340767" cy="3797333"/>
          </a:xfrm>
          <a:prstGeom prst="rect">
            <a:avLst/>
          </a:prstGeom>
        </p:spPr>
      </p:pic>
      <p:sp>
        <p:nvSpPr>
          <p:cNvPr id="4" name="TextBox 3">
            <a:extLst>
              <a:ext uri="{FF2B5EF4-FFF2-40B4-BE49-F238E27FC236}">
                <a16:creationId xmlns:a16="http://schemas.microsoft.com/office/drawing/2014/main" id="{867FED85-86F2-401D-866F-E32410457F04}"/>
              </a:ext>
            </a:extLst>
          </p:cNvPr>
          <p:cNvSpPr txBox="1"/>
          <p:nvPr/>
        </p:nvSpPr>
        <p:spPr>
          <a:xfrm>
            <a:off x="7239698" y="1379556"/>
            <a:ext cx="41189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Tracking Experiment (Weight &amp; Bias)</a:t>
            </a:r>
          </a:p>
        </p:txBody>
      </p:sp>
      <p:sp>
        <p:nvSpPr>
          <p:cNvPr id="6" name="TextBox 5">
            <a:extLst>
              <a:ext uri="{FF2B5EF4-FFF2-40B4-BE49-F238E27FC236}">
                <a16:creationId xmlns:a16="http://schemas.microsoft.com/office/drawing/2014/main" id="{84A1C660-497A-4F96-BEEF-75188F64DE67}"/>
              </a:ext>
            </a:extLst>
          </p:cNvPr>
          <p:cNvSpPr txBox="1"/>
          <p:nvPr/>
        </p:nvSpPr>
        <p:spPr>
          <a:xfrm>
            <a:off x="0" y="1442690"/>
            <a:ext cx="56178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Write Code – Building Project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Google Colab (GitHub platform– Update)</a:t>
            </a:r>
          </a:p>
        </p:txBody>
      </p:sp>
      <p:pic>
        <p:nvPicPr>
          <p:cNvPr id="7" name="Picture 6">
            <a:extLst>
              <a:ext uri="{FF2B5EF4-FFF2-40B4-BE49-F238E27FC236}">
                <a16:creationId xmlns:a16="http://schemas.microsoft.com/office/drawing/2014/main" id="{88818149-45AC-4B9A-8C80-30A6838B0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400" y="2550019"/>
            <a:ext cx="3138994" cy="1262324"/>
          </a:xfrm>
          <a:prstGeom prst="rect">
            <a:avLst/>
          </a:prstGeom>
        </p:spPr>
      </p:pic>
      <p:pic>
        <p:nvPicPr>
          <p:cNvPr id="9" name="Picture 8">
            <a:extLst>
              <a:ext uri="{FF2B5EF4-FFF2-40B4-BE49-F238E27FC236}">
                <a16:creationId xmlns:a16="http://schemas.microsoft.com/office/drawing/2014/main" id="{6834E1DF-34C6-4865-8BD2-7D52EAF6E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742" y="4069103"/>
            <a:ext cx="3776311" cy="1399753"/>
          </a:xfrm>
          <a:prstGeom prst="rect">
            <a:avLst/>
          </a:prstGeom>
        </p:spPr>
      </p:pic>
      <p:cxnSp>
        <p:nvCxnSpPr>
          <p:cNvPr id="11" name="Straight Connector 10">
            <a:extLst>
              <a:ext uri="{FF2B5EF4-FFF2-40B4-BE49-F238E27FC236}">
                <a16:creationId xmlns:a16="http://schemas.microsoft.com/office/drawing/2014/main" id="{343C5FE2-FD9D-43F8-9E39-E1E33A0BF225}"/>
              </a:ext>
            </a:extLst>
          </p:cNvPr>
          <p:cNvCxnSpPr>
            <a:cxnSpLocks/>
          </p:cNvCxnSpPr>
          <p:nvPr/>
        </p:nvCxnSpPr>
        <p:spPr>
          <a:xfrm>
            <a:off x="5550717" y="1015068"/>
            <a:ext cx="0" cy="53605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9008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4EF0886-CE63-49AF-8D33-AFC4392DFCF3}"/>
              </a:ext>
            </a:extLst>
          </p:cNvPr>
          <p:cNvSpPr/>
          <p:nvPr/>
        </p:nvSpPr>
        <p:spPr>
          <a:xfrm>
            <a:off x="980307" y="2569634"/>
            <a:ext cx="3482108" cy="85936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Structure of Paper Proposal writing</a:t>
            </a:r>
          </a:p>
        </p:txBody>
      </p:sp>
      <p:sp>
        <p:nvSpPr>
          <p:cNvPr id="5" name="Rectangle: Rounded Corners 4">
            <a:extLst>
              <a:ext uri="{FF2B5EF4-FFF2-40B4-BE49-F238E27FC236}">
                <a16:creationId xmlns:a16="http://schemas.microsoft.com/office/drawing/2014/main" id="{BE4EBAAD-6270-40AE-87A3-2C7C315592A2}"/>
              </a:ext>
            </a:extLst>
          </p:cNvPr>
          <p:cNvSpPr/>
          <p:nvPr/>
        </p:nvSpPr>
        <p:spPr>
          <a:xfrm>
            <a:off x="5463327" y="2814651"/>
            <a:ext cx="2684984" cy="106324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Editing Paper with Experiment Result</a:t>
            </a:r>
          </a:p>
        </p:txBody>
      </p:sp>
      <p:sp>
        <p:nvSpPr>
          <p:cNvPr id="6" name="Rectangle 5">
            <a:extLst>
              <a:ext uri="{FF2B5EF4-FFF2-40B4-BE49-F238E27FC236}">
                <a16:creationId xmlns:a16="http://schemas.microsoft.com/office/drawing/2014/main" id="{0CD9C716-4ABA-4452-A1D7-B7CE4A5CC346}"/>
              </a:ext>
            </a:extLst>
          </p:cNvPr>
          <p:cNvSpPr/>
          <p:nvPr/>
        </p:nvSpPr>
        <p:spPr>
          <a:xfrm>
            <a:off x="9600889" y="2814651"/>
            <a:ext cx="145775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Submit to</a:t>
            </a:r>
          </a:p>
        </p:txBody>
      </p:sp>
      <p:cxnSp>
        <p:nvCxnSpPr>
          <p:cNvPr id="7" name="Connector: Curved 6">
            <a:extLst>
              <a:ext uri="{FF2B5EF4-FFF2-40B4-BE49-F238E27FC236}">
                <a16:creationId xmlns:a16="http://schemas.microsoft.com/office/drawing/2014/main" id="{FD4F5662-C504-4C75-BE28-C5D3BE2E45BF}"/>
              </a:ext>
            </a:extLst>
          </p:cNvPr>
          <p:cNvCxnSpPr>
            <a:cxnSpLocks/>
            <a:stCxn id="4" idx="3"/>
            <a:endCxn id="5" idx="1"/>
          </p:cNvCxnSpPr>
          <p:nvPr/>
        </p:nvCxnSpPr>
        <p:spPr>
          <a:xfrm>
            <a:off x="4462415" y="2999317"/>
            <a:ext cx="1000912" cy="346955"/>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FEF9EF7-27DC-494C-87E3-EE5ADBB751D5}"/>
              </a:ext>
            </a:extLst>
          </p:cNvPr>
          <p:cNvSpPr/>
          <p:nvPr/>
        </p:nvSpPr>
        <p:spPr>
          <a:xfrm>
            <a:off x="8738183" y="2970532"/>
            <a:ext cx="2500169" cy="988602"/>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Submitting Paper Journal</a:t>
            </a:r>
          </a:p>
        </p:txBody>
      </p:sp>
      <p:cxnSp>
        <p:nvCxnSpPr>
          <p:cNvPr id="9" name="Connector: Curved 8">
            <a:extLst>
              <a:ext uri="{FF2B5EF4-FFF2-40B4-BE49-F238E27FC236}">
                <a16:creationId xmlns:a16="http://schemas.microsoft.com/office/drawing/2014/main" id="{4047E6D6-CEFC-45B8-AD46-66760CE89386}"/>
              </a:ext>
            </a:extLst>
          </p:cNvPr>
          <p:cNvCxnSpPr>
            <a:cxnSpLocks/>
            <a:stCxn id="5" idx="3"/>
            <a:endCxn id="8" idx="1"/>
          </p:cNvCxnSpPr>
          <p:nvPr/>
        </p:nvCxnSpPr>
        <p:spPr>
          <a:xfrm>
            <a:off x="8148311" y="3346272"/>
            <a:ext cx="589872" cy="118561"/>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C46AB1E-2643-42D8-B6CD-69C56028B18E}"/>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73FC0EAB-6D1E-4A2C-80AF-0C480B037FBB}"/>
              </a:ext>
            </a:extLst>
          </p:cNvPr>
          <p:cNvSpPr/>
          <p:nvPr/>
        </p:nvSpPr>
        <p:spPr>
          <a:xfrm>
            <a:off x="718181" y="2195997"/>
            <a:ext cx="10961226" cy="24191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A0431CA-4EFF-4918-8B8B-0656BDCFEFF3}"/>
              </a:ext>
            </a:extLst>
          </p:cNvPr>
          <p:cNvSpPr txBox="1"/>
          <p:nvPr/>
        </p:nvSpPr>
        <p:spPr>
          <a:xfrm>
            <a:off x="1072905" y="1597986"/>
            <a:ext cx="22570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Rick</a:t>
            </a:r>
          </a:p>
        </p:txBody>
      </p:sp>
    </p:spTree>
    <p:extLst>
      <p:ext uri="{BB962C8B-B14F-4D97-AF65-F5344CB8AC3E}">
        <p14:creationId xmlns:p14="http://schemas.microsoft.com/office/powerpoint/2010/main" val="20669997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52D801-A46F-4D5C-90D3-1A3254BAB7F5}"/>
              </a:ext>
            </a:extLst>
          </p:cNvPr>
          <p:cNvSpPr/>
          <p:nvPr/>
        </p:nvSpPr>
        <p:spPr>
          <a:xfrm>
            <a:off x="2618610" y="2274838"/>
            <a:ext cx="6954780" cy="23083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rPr>
              <a:t>TimeLine Expected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dirty="0">
                <a:solidFill>
                  <a:srgbClr val="0070C0"/>
                </a:solidFill>
                <a:latin typeface="Calibri" panose="020F0502020204030204"/>
              </a:rPr>
              <a:t>In Progress</a:t>
            </a:r>
            <a:endPar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884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4E9625-900C-427E-AE4B-E13BFC612F36}"/>
              </a:ext>
            </a:extLst>
          </p:cNvPr>
          <p:cNvPicPr>
            <a:picLocks noChangeAspect="1"/>
          </p:cNvPicPr>
          <p:nvPr/>
        </p:nvPicPr>
        <p:blipFill rotWithShape="1">
          <a:blip r:embed="rId2"/>
          <a:srcRect b="21117"/>
          <a:stretch/>
        </p:blipFill>
        <p:spPr>
          <a:xfrm>
            <a:off x="2536742" y="394284"/>
            <a:ext cx="8138865" cy="3198088"/>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2" name="Rectangle 1">
            <a:extLst>
              <a:ext uri="{FF2B5EF4-FFF2-40B4-BE49-F238E27FC236}">
                <a16:creationId xmlns:a16="http://schemas.microsoft.com/office/drawing/2014/main" id="{5746C2D6-0924-4BE1-A220-E385F5ED498B}"/>
              </a:ext>
            </a:extLst>
          </p:cNvPr>
          <p:cNvSpPr/>
          <p:nvPr/>
        </p:nvSpPr>
        <p:spPr>
          <a:xfrm>
            <a:off x="1362471" y="3627655"/>
            <a:ext cx="10487405" cy="646331"/>
          </a:xfrm>
          <a:prstGeom prst="rect">
            <a:avLst/>
          </a:prstGeom>
        </p:spPr>
        <p:txBody>
          <a:bodyPr wrap="square">
            <a:spAutoFit/>
          </a:bodyPr>
          <a:lstStyle/>
          <a:p>
            <a:pPr lvl="0">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Current </a:t>
            </a:r>
            <a:r>
              <a:rPr lang="en-US" b="1" dirty="0">
                <a:solidFill>
                  <a:srgbClr val="FF0000"/>
                </a:solidFill>
              </a:rPr>
              <a:t>REGULARIZATION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techniques seem to helps (</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Manifold-</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Others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Smooth the hard boundary and push the population close together</a:t>
            </a:r>
            <a:endPar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679FA883-DC09-4F03-8F01-4E2DCE558C1E}"/>
              </a:ext>
            </a:extLst>
          </p:cNvPr>
          <p:cNvPicPr>
            <a:picLocks noChangeAspect="1"/>
          </p:cNvPicPr>
          <p:nvPr/>
        </p:nvPicPr>
        <p:blipFill>
          <a:blip r:embed="rId3"/>
          <a:stretch>
            <a:fillRect/>
          </a:stretch>
        </p:blipFill>
        <p:spPr>
          <a:xfrm>
            <a:off x="6095999" y="4273986"/>
            <a:ext cx="4579607" cy="2559192"/>
          </a:xfrm>
          <a:prstGeom prst="rect">
            <a:avLst/>
          </a:prstGeom>
        </p:spPr>
      </p:pic>
      <p:pic>
        <p:nvPicPr>
          <p:cNvPr id="9" name="Picture 8">
            <a:extLst>
              <a:ext uri="{FF2B5EF4-FFF2-40B4-BE49-F238E27FC236}">
                <a16:creationId xmlns:a16="http://schemas.microsoft.com/office/drawing/2014/main" id="{E715F277-FCE6-4DF7-8BAE-B2F3D9C03FC8}"/>
              </a:ext>
            </a:extLst>
          </p:cNvPr>
          <p:cNvPicPr>
            <a:picLocks noChangeAspect="1"/>
          </p:cNvPicPr>
          <p:nvPr/>
        </p:nvPicPr>
        <p:blipFill>
          <a:blip r:embed="rId4"/>
          <a:stretch>
            <a:fillRect/>
          </a:stretch>
        </p:blipFill>
        <p:spPr>
          <a:xfrm>
            <a:off x="2021879" y="4203898"/>
            <a:ext cx="3794587" cy="2259817"/>
          </a:xfrm>
          <a:prstGeom prst="rect">
            <a:avLst/>
          </a:prstGeom>
        </p:spPr>
      </p:pic>
      <p:sp>
        <p:nvSpPr>
          <p:cNvPr id="10" name="TextBox 9">
            <a:extLst>
              <a:ext uri="{FF2B5EF4-FFF2-40B4-BE49-F238E27FC236}">
                <a16:creationId xmlns:a16="http://schemas.microsoft.com/office/drawing/2014/main" id="{6F568AB9-8D63-41D3-8AEB-8C7850B81D7B}"/>
              </a:ext>
            </a:extLst>
          </p:cNvPr>
          <p:cNvSpPr txBox="1"/>
          <p:nvPr/>
        </p:nvSpPr>
        <p:spPr>
          <a:xfrm>
            <a:off x="10465971" y="6393663"/>
            <a:ext cx="1593541" cy="338554"/>
          </a:xfrm>
          <a:prstGeom prst="rect">
            <a:avLst/>
          </a:prstGeom>
          <a:noFill/>
        </p:spPr>
        <p:txBody>
          <a:bodyPr wrap="square" rtlCol="0">
            <a:spAutoFit/>
          </a:bodyPr>
          <a:lstStyle/>
          <a:p>
            <a:r>
              <a:rPr lang="en-US" sz="1600" dirty="0">
                <a:solidFill>
                  <a:schemeClr val="bg1">
                    <a:lumMod val="65000"/>
                  </a:schemeClr>
                </a:solidFill>
                <a:hlinkClick r:id="rId5">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
        <p:nvSpPr>
          <p:cNvPr id="11" name="TextBox 10">
            <a:hlinkClick r:id="rId6"/>
            <a:extLst>
              <a:ext uri="{FF2B5EF4-FFF2-40B4-BE49-F238E27FC236}">
                <a16:creationId xmlns:a16="http://schemas.microsoft.com/office/drawing/2014/main" id="{0C69A160-9E1D-4762-8F22-24A36BD1ACE2}"/>
              </a:ext>
            </a:extLst>
          </p:cNvPr>
          <p:cNvSpPr txBox="1"/>
          <p:nvPr/>
        </p:nvSpPr>
        <p:spPr>
          <a:xfrm>
            <a:off x="3204037" y="6395404"/>
            <a:ext cx="1593541" cy="338554"/>
          </a:xfrm>
          <a:prstGeom prst="rect">
            <a:avLst/>
          </a:prstGeom>
          <a:noFill/>
        </p:spPr>
        <p:txBody>
          <a:bodyPr wrap="square" rtlCol="0">
            <a:spAutoFit/>
          </a:bodyPr>
          <a:lstStyle/>
          <a:p>
            <a:r>
              <a:rPr lang="en-US" sz="1600" dirty="0">
                <a:solidFill>
                  <a:schemeClr val="bg1">
                    <a:lumMod val="65000"/>
                  </a:schemeClr>
                </a:solidFill>
                <a:hlinkClick r:id="rId5">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1630060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4E9625-900C-427E-AE4B-E13BFC612F36}"/>
              </a:ext>
            </a:extLst>
          </p:cNvPr>
          <p:cNvPicPr>
            <a:picLocks noChangeAspect="1"/>
          </p:cNvPicPr>
          <p:nvPr/>
        </p:nvPicPr>
        <p:blipFill rotWithShape="1">
          <a:blip r:embed="rId2"/>
          <a:srcRect b="21117"/>
          <a:stretch/>
        </p:blipFill>
        <p:spPr>
          <a:xfrm>
            <a:off x="2536742" y="394284"/>
            <a:ext cx="8138865" cy="3198088"/>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2" name="Rectangle 1">
            <a:extLst>
              <a:ext uri="{FF2B5EF4-FFF2-40B4-BE49-F238E27FC236}">
                <a16:creationId xmlns:a16="http://schemas.microsoft.com/office/drawing/2014/main" id="{5746C2D6-0924-4BE1-A220-E385F5ED498B}"/>
              </a:ext>
            </a:extLst>
          </p:cNvPr>
          <p:cNvSpPr/>
          <p:nvPr/>
        </p:nvSpPr>
        <p:spPr>
          <a:xfrm>
            <a:off x="261257" y="3627655"/>
            <a:ext cx="11588619" cy="646331"/>
          </a:xfrm>
          <a:prstGeom prst="rect">
            <a:avLst/>
          </a:prstGeom>
        </p:spPr>
        <p:txBody>
          <a:bodyPr wrap="square">
            <a:spAutoFit/>
          </a:bodyPr>
          <a:lstStyle/>
          <a:p>
            <a:pPr lvl="0" algn="ctr">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Current </a:t>
            </a:r>
            <a:r>
              <a:rPr lang="en-US" b="1" dirty="0">
                <a:solidFill>
                  <a:srgbClr val="FF0000"/>
                </a:solidFill>
              </a:rPr>
              <a:t>REGULARIZATION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techniques seem to helps (</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Manifold-</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Others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Smooth the hard boundary and push the population close together</a:t>
            </a:r>
            <a:endPar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5907AA8-12D4-405C-878B-AC58ABD93414}"/>
              </a:ext>
            </a:extLst>
          </p:cNvPr>
          <p:cNvPicPr>
            <a:picLocks noChangeAspect="1"/>
          </p:cNvPicPr>
          <p:nvPr/>
        </p:nvPicPr>
        <p:blipFill>
          <a:blip r:embed="rId3"/>
          <a:stretch>
            <a:fillRect/>
          </a:stretch>
        </p:blipFill>
        <p:spPr>
          <a:xfrm>
            <a:off x="1772186" y="4386690"/>
            <a:ext cx="8138865" cy="2237322"/>
          </a:xfrm>
          <a:prstGeom prst="rect">
            <a:avLst/>
          </a:prstGeom>
        </p:spPr>
      </p:pic>
      <p:sp>
        <p:nvSpPr>
          <p:cNvPr id="6" name="TextBox 5">
            <a:extLst>
              <a:ext uri="{FF2B5EF4-FFF2-40B4-BE49-F238E27FC236}">
                <a16:creationId xmlns:a16="http://schemas.microsoft.com/office/drawing/2014/main" id="{3559C98C-2A39-4583-9589-4AB9186DDF4A}"/>
              </a:ext>
            </a:extLst>
          </p:cNvPr>
          <p:cNvSpPr txBox="1"/>
          <p:nvPr/>
        </p:nvSpPr>
        <p:spPr>
          <a:xfrm>
            <a:off x="10465971" y="6393663"/>
            <a:ext cx="1593541" cy="338554"/>
          </a:xfrm>
          <a:prstGeom prst="rect">
            <a:avLst/>
          </a:prstGeom>
          <a:noFill/>
        </p:spPr>
        <p:txBody>
          <a:bodyPr wrap="square" rtlCol="0">
            <a:spAutoFit/>
          </a:bodyPr>
          <a:lstStyle/>
          <a:p>
            <a:r>
              <a:rPr lang="en-US" sz="1600" dirty="0">
                <a:solidFill>
                  <a:schemeClr val="bg1">
                    <a:lumMod val="65000"/>
                  </a:schemeClr>
                </a:solidFill>
                <a:hlinkClick r:id="rId4">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1420037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1903107" y="1747602"/>
            <a:ext cx="8915929"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Data Augmentation Strategy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4">
                    <a:lumMod val="60000"/>
                    <a:lumOff val="40000"/>
                  </a:schemeClr>
                </a:solidFill>
                <a:effectLst/>
                <a:uLnTx/>
                <a:uFillTx/>
                <a:latin typeface="Calibri" panose="020F0502020204030204"/>
                <a:ea typeface="+mn-ea"/>
                <a:cs typeface="+mn-cs"/>
              </a:rPr>
              <a:t>Supervised</a:t>
            </a: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 &amp; </a:t>
            </a:r>
            <a:r>
              <a:rPr kumimoji="0" lang="en-US" sz="4400" b="1" i="0" u="none" strike="noStrike" kern="1200" cap="none" spc="0" normalizeH="0" baseline="0" noProof="0" dirty="0">
                <a:ln>
                  <a:noFill/>
                </a:ln>
                <a:solidFill>
                  <a:srgbClr val="C00000"/>
                </a:solidFill>
                <a:effectLst/>
                <a:uLnTx/>
                <a:uFillTx/>
                <a:latin typeface="Calibri" panose="020F0502020204030204"/>
                <a:ea typeface="+mn-ea"/>
                <a:cs typeface="+mn-cs"/>
              </a:rPr>
              <a:t>Self-Supervised</a:t>
            </a:r>
            <a:r>
              <a:rPr kumimoji="0" lang="en-US" sz="4400" b="0" i="0" u="none" strike="noStrike" kern="1200" cap="none" spc="0" normalizeH="0" baseline="0" noProof="0" dirty="0">
                <a:ln>
                  <a:noFill/>
                </a:ln>
                <a:solidFill>
                  <a:srgbClr val="C00000"/>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Literatures Overviews</a:t>
            </a: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2</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177503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AEF9-093C-4E98-8D8B-DEBD2895498A}"/>
              </a:ext>
            </a:extLst>
          </p:cNvPr>
          <p:cNvSpPr>
            <a:spLocks noGrp="1"/>
          </p:cNvSpPr>
          <p:nvPr>
            <p:ph type="title"/>
          </p:nvPr>
        </p:nvSpPr>
        <p:spPr>
          <a:xfrm>
            <a:off x="838200" y="2766218"/>
            <a:ext cx="10515600" cy="1325563"/>
          </a:xfrm>
        </p:spPr>
        <p:txBody>
          <a:bodyPr/>
          <a:lstStyle/>
          <a:p>
            <a:pPr algn="ctr"/>
            <a:r>
              <a:rPr lang="en-US" b="1" dirty="0">
                <a:solidFill>
                  <a:srgbClr val="0052D6"/>
                </a:solidFill>
              </a:rPr>
              <a:t>Supervised Learning  </a:t>
            </a:r>
            <a:r>
              <a:rPr lang="en-US" dirty="0">
                <a:solidFill>
                  <a:srgbClr val="0052D6"/>
                </a:solidFill>
              </a:rPr>
              <a:t>Data Augmentation Strategies</a:t>
            </a:r>
          </a:p>
        </p:txBody>
      </p:sp>
    </p:spTree>
    <p:extLst>
      <p:ext uri="{BB962C8B-B14F-4D97-AF65-F5344CB8AC3E}">
        <p14:creationId xmlns:p14="http://schemas.microsoft.com/office/powerpoint/2010/main" val="1601069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989120" y="977684"/>
            <a:ext cx="10515600" cy="4526471"/>
          </a:xfrm>
        </p:spPr>
        <p:txBody>
          <a:bodyPr>
            <a:normAutofit/>
          </a:bodyPr>
          <a:lstStyle/>
          <a:p>
            <a:pPr algn="ctr"/>
            <a:r>
              <a:rPr lang="en-US" sz="5400" b="1" dirty="0">
                <a:solidFill>
                  <a:srgbClr val="0070C0"/>
                </a:solidFill>
              </a:rPr>
              <a:t> What are </a:t>
            </a:r>
            <a:r>
              <a:rPr lang="en-US" sz="5400" b="1" dirty="0">
                <a:solidFill>
                  <a:srgbClr val="FF0000"/>
                </a:solidFill>
              </a:rPr>
              <a:t>efficient </a:t>
            </a:r>
            <a:r>
              <a:rPr lang="en-US" sz="5400" b="1" dirty="0">
                <a:solidFill>
                  <a:srgbClr val="0070C0"/>
                </a:solidFill>
              </a:rPr>
              <a:t>Augmentation </a:t>
            </a:r>
            <a:r>
              <a:rPr lang="en-US" sz="5400" b="1" dirty="0">
                <a:solidFill>
                  <a:srgbClr val="FF0000"/>
                </a:solidFill>
              </a:rPr>
              <a:t>Searching methods </a:t>
            </a:r>
            <a:r>
              <a:rPr lang="en-US" sz="5400" b="1" dirty="0">
                <a:solidFill>
                  <a:srgbClr val="0070C0"/>
                </a:solidFill>
              </a:rPr>
              <a:t>Supervised Learning ???</a:t>
            </a:r>
          </a:p>
        </p:txBody>
      </p:sp>
    </p:spTree>
    <p:extLst>
      <p:ext uri="{BB962C8B-B14F-4D97-AF65-F5344CB8AC3E}">
        <p14:creationId xmlns:p14="http://schemas.microsoft.com/office/powerpoint/2010/main" val="2010856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37AB947E-B9E4-4106-BAD1-01E1AB3D7B24}"/>
              </a:ext>
            </a:extLst>
          </p:cNvPr>
          <p:cNvCxnSpPr>
            <a:cxnSpLocks/>
          </p:cNvCxnSpPr>
          <p:nvPr/>
        </p:nvCxnSpPr>
        <p:spPr>
          <a:xfrm flipV="1">
            <a:off x="2384898" y="2202062"/>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A49F7F-74F8-4B21-829C-1283EEE6EEA9}"/>
              </a:ext>
            </a:extLst>
          </p:cNvPr>
          <p:cNvCxnSpPr>
            <a:cxnSpLocks/>
          </p:cNvCxnSpPr>
          <p:nvPr/>
        </p:nvCxnSpPr>
        <p:spPr>
          <a:xfrm>
            <a:off x="2384898" y="6123822"/>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D4F6CF-C8A1-41C9-8FBA-0B592C0125E3}"/>
              </a:ext>
            </a:extLst>
          </p:cNvPr>
          <p:cNvSpPr txBox="1"/>
          <p:nvPr/>
        </p:nvSpPr>
        <p:spPr>
          <a:xfrm>
            <a:off x="5067138" y="6194942"/>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58DFA6E9-B576-4A3C-8B83-66D78476C416}"/>
              </a:ext>
            </a:extLst>
          </p:cNvPr>
          <p:cNvSpPr txBox="1"/>
          <p:nvPr/>
        </p:nvSpPr>
        <p:spPr>
          <a:xfrm rot="16200000">
            <a:off x="1064098" y="4206876"/>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FE19C530-EB3E-4BA3-8CB3-E9F3B8E3ECA7}"/>
              </a:ext>
            </a:extLst>
          </p:cNvPr>
          <p:cNvSpPr/>
          <p:nvPr/>
        </p:nvSpPr>
        <p:spPr>
          <a:xfrm>
            <a:off x="3024978" y="311646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D9A24FF-872C-48D2-8BD6-BD74DA581F8F}"/>
              </a:ext>
            </a:extLst>
          </p:cNvPr>
          <p:cNvSpPr/>
          <p:nvPr/>
        </p:nvSpPr>
        <p:spPr>
          <a:xfrm>
            <a:off x="6872650" y="310256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51711E34-A4E2-4188-A2F0-ED2F2C7957B1}"/>
              </a:ext>
            </a:extLst>
          </p:cNvPr>
          <p:cNvSpPr/>
          <p:nvPr/>
        </p:nvSpPr>
        <p:spPr>
          <a:xfrm>
            <a:off x="3948223" y="205887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D9154E0-92D0-4507-B33B-236D6B7F2646}"/>
              </a:ext>
            </a:extLst>
          </p:cNvPr>
          <p:cNvSpPr/>
          <p:nvPr/>
        </p:nvSpPr>
        <p:spPr>
          <a:xfrm>
            <a:off x="4910141" y="205378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AA83D9F-163D-44CA-9E02-E77487185B38}"/>
              </a:ext>
            </a:extLst>
          </p:cNvPr>
          <p:cNvSpPr/>
          <p:nvPr/>
        </p:nvSpPr>
        <p:spPr>
          <a:xfrm>
            <a:off x="5910732" y="310697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64FDB9B4-C87F-4EA3-BA2E-623B59CA4D5B}"/>
              </a:ext>
            </a:extLst>
          </p:cNvPr>
          <p:cNvSpPr/>
          <p:nvPr/>
        </p:nvSpPr>
        <p:spPr>
          <a:xfrm>
            <a:off x="2485019" y="401563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EFA9F4E6-B804-40A9-929C-03231CC9D029}"/>
              </a:ext>
            </a:extLst>
          </p:cNvPr>
          <p:cNvSpPr/>
          <p:nvPr/>
        </p:nvSpPr>
        <p:spPr>
          <a:xfrm>
            <a:off x="7458656" y="376724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C86AA7F-D8BD-4501-95EE-AEB831C5192C}"/>
              </a:ext>
            </a:extLst>
          </p:cNvPr>
          <p:cNvSpPr/>
          <p:nvPr/>
        </p:nvSpPr>
        <p:spPr>
          <a:xfrm>
            <a:off x="4285462" y="263351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B41A810-0319-4B59-A411-1DDF130FE0D3}"/>
              </a:ext>
            </a:extLst>
          </p:cNvPr>
          <p:cNvSpPr/>
          <p:nvPr/>
        </p:nvSpPr>
        <p:spPr>
          <a:xfrm>
            <a:off x="3365586" y="406764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C8C490E-BD97-4800-811D-5C2C09F93CEF}"/>
              </a:ext>
            </a:extLst>
          </p:cNvPr>
          <p:cNvSpPr/>
          <p:nvPr/>
        </p:nvSpPr>
        <p:spPr>
          <a:xfrm>
            <a:off x="6496738" y="377165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824B72A-3AE8-49BA-BFD9-2366E5C84510}"/>
              </a:ext>
            </a:extLst>
          </p:cNvPr>
          <p:cNvSpPr/>
          <p:nvPr/>
        </p:nvSpPr>
        <p:spPr>
          <a:xfrm>
            <a:off x="3208486" y="472123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DC3C06B4-BA10-4E8D-8CAE-4E2AA0117B9E}"/>
              </a:ext>
            </a:extLst>
          </p:cNvPr>
          <p:cNvSpPr/>
          <p:nvPr/>
        </p:nvSpPr>
        <p:spPr>
          <a:xfrm>
            <a:off x="6034454" y="481664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5FCA18C-6FE4-493F-B7AB-C403C3669678}"/>
              </a:ext>
            </a:extLst>
          </p:cNvPr>
          <p:cNvSpPr/>
          <p:nvPr/>
        </p:nvSpPr>
        <p:spPr>
          <a:xfrm>
            <a:off x="4142888" y="3853125"/>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688DA65-3C50-499B-94B0-327B9C62C5A3}"/>
              </a:ext>
            </a:extLst>
          </p:cNvPr>
          <p:cNvSpPr/>
          <p:nvPr/>
        </p:nvSpPr>
        <p:spPr>
          <a:xfrm>
            <a:off x="5098097" y="4088806"/>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3C06D1A-7FA0-4D12-9B3B-B5A8461642B1}"/>
              </a:ext>
            </a:extLst>
          </p:cNvPr>
          <p:cNvSpPr/>
          <p:nvPr/>
        </p:nvSpPr>
        <p:spPr>
          <a:xfrm>
            <a:off x="4545865" y="517231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5ED4E68-140B-48D2-BCF5-4D531680F9AB}"/>
              </a:ext>
            </a:extLst>
          </p:cNvPr>
          <p:cNvSpPr/>
          <p:nvPr/>
        </p:nvSpPr>
        <p:spPr>
          <a:xfrm>
            <a:off x="7508501" y="1572194"/>
            <a:ext cx="4196436" cy="1121141"/>
          </a:xfrm>
          <a:prstGeom prst="rect">
            <a:avLst/>
          </a:prstGeom>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73A"/>
                </a:solidFill>
                <a:effectLst/>
                <a:uLnTx/>
                <a:uFillTx/>
                <a:latin typeface="Georgia" panose="02040502050405020303" pitchFamily="18" charset="0"/>
                <a:ea typeface="+mn-ea"/>
                <a:cs typeface="+mn-cs"/>
              </a:rPr>
              <a:t>Random Search picks the point randomly from the configuration space.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49F167-5AB8-4498-A496-3DD1C2DE8268}"/>
              </a:ext>
            </a:extLst>
          </p:cNvPr>
          <p:cNvSpPr/>
          <p:nvPr/>
        </p:nvSpPr>
        <p:spPr>
          <a:xfrm>
            <a:off x="182748" y="973351"/>
            <a:ext cx="3107389"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panose="020F0502020204030204"/>
                <a:ea typeface="+mn-ea"/>
                <a:cs typeface="+mn-cs"/>
              </a:rPr>
              <a:t>1. Random Strategy</a:t>
            </a:r>
          </a:p>
        </p:txBody>
      </p:sp>
      <p:sp>
        <p:nvSpPr>
          <p:cNvPr id="25" name="Title 1">
            <a:extLst>
              <a:ext uri="{FF2B5EF4-FFF2-40B4-BE49-F238E27FC236}">
                <a16:creationId xmlns:a16="http://schemas.microsoft.com/office/drawing/2014/main" id="{68C2DA7C-72FE-4AB3-A387-B260A5F189A0}"/>
              </a:ext>
            </a:extLst>
          </p:cNvPr>
          <p:cNvSpPr txBox="1">
            <a:spLocks/>
          </p:cNvSpPr>
          <p:nvPr/>
        </p:nvSpPr>
        <p:spPr>
          <a:xfrm>
            <a:off x="348343" y="18256"/>
            <a:ext cx="11495314" cy="700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Light" panose="020F0302020204030204"/>
                <a:ea typeface="+mj-ea"/>
                <a:cs typeface="+mj-cs"/>
              </a:rPr>
              <a:t>Supervised Learning </a:t>
            </a: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–Data Augmentation</a:t>
            </a:r>
          </a:p>
        </p:txBody>
      </p:sp>
    </p:spTree>
    <p:extLst>
      <p:ext uri="{BB962C8B-B14F-4D97-AF65-F5344CB8AC3E}">
        <p14:creationId xmlns:p14="http://schemas.microsoft.com/office/powerpoint/2010/main" val="12246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01F6EE-AE19-4068-A9C1-D4D556BA83BB}"/>
              </a:ext>
            </a:extLst>
          </p:cNvPr>
          <p:cNvSpPr txBox="1">
            <a:spLocks/>
          </p:cNvSpPr>
          <p:nvPr/>
        </p:nvSpPr>
        <p:spPr>
          <a:xfrm>
            <a:off x="348343" y="18256"/>
            <a:ext cx="11495314" cy="700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Light" panose="020F0302020204030204"/>
                <a:ea typeface="+mj-ea"/>
                <a:cs typeface="+mj-cs"/>
              </a:rPr>
              <a:t>Supervised Learning </a:t>
            </a: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–Data Augmentation</a:t>
            </a:r>
          </a:p>
        </p:txBody>
      </p:sp>
      <p:pic>
        <p:nvPicPr>
          <p:cNvPr id="7" name="Picture 6">
            <a:extLst>
              <a:ext uri="{FF2B5EF4-FFF2-40B4-BE49-F238E27FC236}">
                <a16:creationId xmlns:a16="http://schemas.microsoft.com/office/drawing/2014/main" id="{DB7FE789-FD79-47B0-BB64-483C505AA2D4}"/>
              </a:ext>
            </a:extLst>
          </p:cNvPr>
          <p:cNvPicPr>
            <a:picLocks noChangeAspect="1"/>
          </p:cNvPicPr>
          <p:nvPr/>
        </p:nvPicPr>
        <p:blipFill rotWithShape="1">
          <a:blip r:embed="rId2"/>
          <a:srcRect b="2696"/>
          <a:stretch/>
        </p:blipFill>
        <p:spPr>
          <a:xfrm>
            <a:off x="536360" y="1551587"/>
            <a:ext cx="10515600" cy="4485814"/>
          </a:xfrm>
          <a:prstGeom prst="rect">
            <a:avLst/>
          </a:prstGeom>
        </p:spPr>
      </p:pic>
      <p:sp>
        <p:nvSpPr>
          <p:cNvPr id="5" name="TextBox 4">
            <a:extLst>
              <a:ext uri="{FF2B5EF4-FFF2-40B4-BE49-F238E27FC236}">
                <a16:creationId xmlns:a16="http://schemas.microsoft.com/office/drawing/2014/main" id="{78306724-958A-4C1F-8BCF-A773AD04FC3D}"/>
              </a:ext>
            </a:extLst>
          </p:cNvPr>
          <p:cNvSpPr txBox="1"/>
          <p:nvPr/>
        </p:nvSpPr>
        <p:spPr>
          <a:xfrm>
            <a:off x="5553679" y="1252337"/>
            <a:ext cx="71854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Transformations &amp; Magnitude (T=</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2</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M=</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7</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[T (0-14) M(0-30) </a:t>
            </a:r>
          </a:p>
        </p:txBody>
      </p:sp>
      <p:sp>
        <p:nvSpPr>
          <p:cNvPr id="2" name="Rectangle 1">
            <a:extLst>
              <a:ext uri="{FF2B5EF4-FFF2-40B4-BE49-F238E27FC236}">
                <a16:creationId xmlns:a16="http://schemas.microsoft.com/office/drawing/2014/main" id="{B6A2F0EB-EBE5-4100-9ACE-5B3E16238FEC}"/>
              </a:ext>
            </a:extLst>
          </p:cNvPr>
          <p:cNvSpPr/>
          <p:nvPr/>
        </p:nvSpPr>
        <p:spPr>
          <a:xfrm>
            <a:off x="268444" y="1168187"/>
            <a:ext cx="4698659" cy="369332"/>
          </a:xfrm>
          <a:prstGeom prst="rect">
            <a:avLst/>
          </a:prstGeom>
        </p:spPr>
        <p:txBody>
          <a:bodyPr wrap="none">
            <a:spAutoFit/>
          </a:bodyPr>
          <a:lstStyle/>
          <a:p>
            <a:r>
              <a:rPr lang="en-US" b="1" dirty="0" err="1"/>
              <a:t>RandAugment</a:t>
            </a:r>
            <a:r>
              <a:rPr lang="en-US" dirty="0"/>
              <a:t> </a:t>
            </a:r>
            <a:r>
              <a:rPr lang="en-US" dirty="0" err="1">
                <a:hlinkClick r:id="rId3"/>
              </a:rPr>
              <a:t>Cubuk</a:t>
            </a:r>
            <a:r>
              <a:rPr lang="en-US" dirty="0">
                <a:hlinkClick r:id="rId3"/>
              </a:rPr>
              <a:t> et al. 2019</a:t>
            </a:r>
            <a:r>
              <a:rPr lang="en-US" dirty="0"/>
              <a:t> (</a:t>
            </a:r>
            <a:r>
              <a:rPr lang="en-US" dirty="0" err="1"/>
              <a:t>GoogleBrain</a:t>
            </a:r>
            <a:r>
              <a:rPr lang="en-US" dirty="0"/>
              <a:t>)</a:t>
            </a:r>
          </a:p>
        </p:txBody>
      </p:sp>
    </p:spTree>
    <p:extLst>
      <p:ext uri="{BB962C8B-B14F-4D97-AF65-F5344CB8AC3E}">
        <p14:creationId xmlns:p14="http://schemas.microsoft.com/office/powerpoint/2010/main" val="116582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82"/>
          <p:cNvSpPr txBox="1">
            <a:spLocks noGrp="1"/>
          </p:cNvSpPr>
          <p:nvPr>
            <p:ph type="title"/>
          </p:nvPr>
        </p:nvSpPr>
        <p:spPr>
          <a:xfrm>
            <a:off x="0" y="1132839"/>
            <a:ext cx="6684884" cy="680721"/>
          </a:xfrm>
          <a:prstGeom prst="rect">
            <a:avLst/>
          </a:prstGeom>
        </p:spPr>
        <p:txBody>
          <a:bodyPr spcFirstLastPara="1" vert="horz" wrap="square" lIns="121900" tIns="121900" rIns="121900" bIns="121900" rtlCol="0" anchor="t" anchorCtr="0">
            <a:noAutofit/>
          </a:bodyPr>
          <a:lstStyle/>
          <a:p>
            <a:pPr algn="ctr"/>
            <a:r>
              <a:rPr lang="en" sz="3600" b="1" dirty="0">
                <a:solidFill>
                  <a:srgbClr val="0070C0"/>
                </a:solidFill>
              </a:rPr>
              <a:t>2. Bayesi</a:t>
            </a:r>
            <a:r>
              <a:rPr lang="en-US" sz="3600" b="1" dirty="0">
                <a:solidFill>
                  <a:srgbClr val="0070C0"/>
                </a:solidFill>
              </a:rPr>
              <a:t>an</a:t>
            </a:r>
            <a:r>
              <a:rPr lang="en" sz="3600" b="1" dirty="0">
                <a:solidFill>
                  <a:srgbClr val="0070C0"/>
                </a:solidFill>
              </a:rPr>
              <a:t> </a:t>
            </a:r>
            <a:r>
              <a:rPr lang="en-US" sz="3600" b="1" dirty="0">
                <a:solidFill>
                  <a:srgbClr val="0070C0"/>
                </a:solidFill>
              </a:rPr>
              <a:t>Optimization Strategy</a:t>
            </a:r>
            <a:endParaRPr sz="3600" b="1" dirty="0">
              <a:solidFill>
                <a:srgbClr val="0070C0"/>
              </a:solidFill>
            </a:endParaRPr>
          </a:p>
        </p:txBody>
      </p:sp>
      <mc:AlternateContent xmlns:mc="http://schemas.openxmlformats.org/markup-compatibility/2006" xmlns:a14="http://schemas.microsoft.com/office/drawing/2010/main">
        <mc:Choice Requires="a14">
          <p:sp>
            <p:nvSpPr>
              <p:cNvPr id="1392" name="Google Shape;1392;p82"/>
              <p:cNvSpPr txBox="1">
                <a:spLocks noGrp="1"/>
              </p:cNvSpPr>
              <p:nvPr>
                <p:ph type="body" idx="1"/>
              </p:nvPr>
            </p:nvSpPr>
            <p:spPr>
              <a:xfrm>
                <a:off x="-1229360" y="1473200"/>
                <a:ext cx="13797280" cy="5384800"/>
              </a:xfrm>
              <a:prstGeom prst="rect">
                <a:avLst/>
              </a:prstGeom>
            </p:spPr>
            <p:txBody>
              <a:bodyPr spcFirstLastPara="1" vert="horz" wrap="square" lIns="121900" tIns="121900" rIns="121900" bIns="121900" rtlCol="0" anchor="t" anchorCtr="0">
                <a:noAutofit/>
              </a:bodyPr>
              <a:lstStyle/>
              <a:p>
                <a:pPr marL="2438339" indent="609585" algn="ctr">
                  <a:lnSpc>
                    <a:spcPct val="100000"/>
                  </a:lnSpc>
                  <a:buNone/>
                </a:pPr>
                <a:endParaRPr sz="5400" dirty="0"/>
              </a:p>
              <a:p>
                <a:pPr marL="0" indent="609585" algn="ctr">
                  <a:spcBef>
                    <a:spcPts val="2133"/>
                  </a:spcBef>
                  <a:buNone/>
                </a:pPr>
                <a:r>
                  <a:rPr lang="en" sz="5400" dirty="0"/>
                  <a:t>P(</a:t>
                </a:r>
                <a:r>
                  <a:rPr lang="en" sz="2000" dirty="0"/>
                  <a:t>metric</a:t>
                </a:r>
                <a:r>
                  <a:rPr lang="en" sz="4000" dirty="0"/>
                  <a:t>|</a:t>
                </a:r>
                <a14:m>
                  <m:oMath xmlns:m="http://schemas.openxmlformats.org/officeDocument/2006/math">
                    <m:r>
                      <m:rPr>
                        <m:nor/>
                      </m:rPr>
                      <a:rPr lang="en-US" sz="2000" dirty="0"/>
                      <m:t>hyperparameter</m:t>
                    </m:r>
                    <m:r>
                      <m:rPr>
                        <m:nor/>
                      </m:rPr>
                      <a:rPr lang="en-US" sz="2000" dirty="0"/>
                      <m:t> </m:t>
                    </m:r>
                    <m:r>
                      <m:rPr>
                        <m:nor/>
                      </m:rPr>
                      <a:rPr lang="en-US" sz="2000" dirty="0"/>
                      <m:t>combination</m:t>
                    </m:r>
                  </m:oMath>
                </a14:m>
                <a:r>
                  <a:rPr lang="en" sz="4400" dirty="0"/>
                  <a:t>)=P(</a:t>
                </a:r>
                <a14:m>
                  <m:oMath xmlns:m="http://schemas.openxmlformats.org/officeDocument/2006/math">
                    <m:r>
                      <m:rPr>
                        <m:nor/>
                      </m:rPr>
                      <a:rPr lang="en-US" sz="2400" dirty="0"/>
                      <m:t>hyperparameter</m:t>
                    </m:r>
                    <m:r>
                      <m:rPr>
                        <m:nor/>
                      </m:rPr>
                      <a:rPr lang="en-US" sz="2400" dirty="0"/>
                      <m:t> </m:t>
                    </m:r>
                    <m:r>
                      <m:rPr>
                        <m:nor/>
                      </m:rPr>
                      <a:rPr lang="en-US" sz="2400" dirty="0"/>
                      <m:t>combination</m:t>
                    </m:r>
                  </m:oMath>
                </a14:m>
                <a:r>
                  <a:rPr lang="en" sz="4400" dirty="0"/>
                  <a:t>|</a:t>
                </a:r>
                <a14:m>
                  <m:oMath xmlns:m="http://schemas.openxmlformats.org/officeDocument/2006/math">
                    <m:r>
                      <m:rPr>
                        <m:nor/>
                      </m:rPr>
                      <a:rPr lang="en-US" sz="2400" dirty="0"/>
                      <m:t>metric</m:t>
                    </m:r>
                  </m:oMath>
                </a14:m>
                <a:r>
                  <a:rPr lang="en" sz="4400" dirty="0"/>
                  <a:t>)P(</a:t>
                </a:r>
                <a14:m>
                  <m:oMath xmlns:m="http://schemas.openxmlformats.org/officeDocument/2006/math">
                    <m:r>
                      <m:rPr>
                        <m:nor/>
                      </m:rPr>
                      <a:rPr lang="en-US" sz="2400" dirty="0"/>
                      <m:t>metric</m:t>
                    </m:r>
                  </m:oMath>
                </a14:m>
                <a:r>
                  <a:rPr lang="en" sz="4400" dirty="0"/>
                  <a:t>)</a:t>
                </a:r>
                <a:endParaRPr sz="4400" dirty="0"/>
              </a:p>
              <a:p>
                <a:pPr marL="0" indent="0" algn="ctr">
                  <a:spcBef>
                    <a:spcPts val="2133"/>
                  </a:spcBef>
                  <a:spcAft>
                    <a:spcPts val="2133"/>
                  </a:spcAft>
                  <a:buNone/>
                </a:pPr>
                <a:r>
                  <a:rPr lang="en" sz="4400" dirty="0"/>
                  <a:t>						P(</a:t>
                </a:r>
                <a14:m>
                  <m:oMath xmlns:m="http://schemas.openxmlformats.org/officeDocument/2006/math">
                    <m:r>
                      <m:rPr>
                        <m:nor/>
                      </m:rPr>
                      <a:rPr lang="en-US" sz="2400" dirty="0"/>
                      <m:t>hyperparameter</m:t>
                    </m:r>
                    <m:r>
                      <m:rPr>
                        <m:nor/>
                      </m:rPr>
                      <a:rPr lang="en-US" sz="2400" dirty="0"/>
                      <m:t> </m:t>
                    </m:r>
                    <m:r>
                      <m:rPr>
                        <m:nor/>
                      </m:rPr>
                      <a:rPr lang="en-US" sz="2400" dirty="0"/>
                      <m:t>combination</m:t>
                    </m:r>
                  </m:oMath>
                </a14:m>
                <a:r>
                  <a:rPr lang="en" sz="2400" dirty="0"/>
                  <a:t> </a:t>
                </a:r>
                <a:r>
                  <a:rPr lang="en" sz="4400" dirty="0"/>
                  <a:t>)</a:t>
                </a:r>
                <a:endParaRPr sz="4400" dirty="0"/>
              </a:p>
            </p:txBody>
          </p:sp>
        </mc:Choice>
        <mc:Fallback xmlns="">
          <p:sp>
            <p:nvSpPr>
              <p:cNvPr id="1392" name="Google Shape;1392;p82"/>
              <p:cNvSpPr txBox="1">
                <a:spLocks noGrp="1" noRot="1" noChangeAspect="1" noMove="1" noResize="1" noEditPoints="1" noAdjustHandles="1" noChangeArrowheads="1" noChangeShapeType="1" noTextEdit="1"/>
              </p:cNvSpPr>
              <p:nvPr>
                <p:ph type="body" idx="1"/>
              </p:nvPr>
            </p:nvSpPr>
            <p:spPr>
              <a:xfrm>
                <a:off x="-1229360" y="1473200"/>
                <a:ext cx="13797280" cy="5384800"/>
              </a:xfrm>
              <a:prstGeom prst="rect">
                <a:avLst/>
              </a:prstGeom>
              <a:blipFill>
                <a:blip r:embed="rId3"/>
                <a:stretch>
                  <a:fillRect/>
                </a:stretch>
              </a:blipFill>
            </p:spPr>
            <p:txBody>
              <a:bodyPr/>
              <a:lstStyle/>
              <a:p>
                <a:r>
                  <a:rPr lang="en-US">
                    <a:noFill/>
                  </a:rPr>
                  <a:t> </a:t>
                </a:r>
              </a:p>
            </p:txBody>
          </p:sp>
        </mc:Fallback>
      </mc:AlternateContent>
      <p:cxnSp>
        <p:nvCxnSpPr>
          <p:cNvPr id="1393" name="Google Shape;1393;p82"/>
          <p:cNvCxnSpPr>
            <a:cxnSpLocks/>
          </p:cNvCxnSpPr>
          <p:nvPr/>
        </p:nvCxnSpPr>
        <p:spPr>
          <a:xfrm>
            <a:off x="4761055" y="3429000"/>
            <a:ext cx="6645705" cy="0"/>
          </a:xfrm>
          <a:prstGeom prst="straightConnector1">
            <a:avLst/>
          </a:prstGeom>
          <a:noFill/>
          <a:ln w="38100" cap="flat" cmpd="sng">
            <a:solidFill>
              <a:srgbClr val="CCCCCC"/>
            </a:solidFill>
            <a:prstDash val="solid"/>
            <a:round/>
            <a:headEnd type="none" w="med" len="med"/>
            <a:tailEnd type="none" w="med" len="med"/>
          </a:ln>
        </p:spPr>
      </p:cxnSp>
      <p:sp>
        <p:nvSpPr>
          <p:cNvPr id="5" name="Title 1">
            <a:extLst>
              <a:ext uri="{FF2B5EF4-FFF2-40B4-BE49-F238E27FC236}">
                <a16:creationId xmlns:a16="http://schemas.microsoft.com/office/drawing/2014/main" id="{FA2FA9B4-6BFE-48E1-9B51-7F5302C00A57}"/>
              </a:ext>
            </a:extLst>
          </p:cNvPr>
          <p:cNvSpPr txBox="1">
            <a:spLocks/>
          </p:cNvSpPr>
          <p:nvPr/>
        </p:nvSpPr>
        <p:spPr>
          <a:xfrm>
            <a:off x="348343" y="18256"/>
            <a:ext cx="11495314" cy="700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Light" panose="020F0302020204030204"/>
                <a:ea typeface="+mj-ea"/>
                <a:cs typeface="+mj-cs"/>
              </a:rPr>
              <a:t>Supervised Learning </a:t>
            </a: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–Data Augmentation</a:t>
            </a:r>
          </a:p>
        </p:txBody>
      </p:sp>
    </p:spTree>
    <p:extLst>
      <p:ext uri="{BB962C8B-B14F-4D97-AF65-F5344CB8AC3E}">
        <p14:creationId xmlns:p14="http://schemas.microsoft.com/office/powerpoint/2010/main" val="98204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C24341-6F33-429A-AA16-B33C9FCD11A9}"/>
              </a:ext>
            </a:extLst>
          </p:cNvPr>
          <p:cNvSpPr txBox="1"/>
          <p:nvPr/>
        </p:nvSpPr>
        <p:spPr>
          <a:xfrm>
            <a:off x="6787465" y="1505085"/>
            <a:ext cx="5309800" cy="830997"/>
          </a:xfrm>
          <a:prstGeom prst="rect">
            <a:avLst/>
          </a:prstGeom>
          <a:noFill/>
        </p:spPr>
        <p:txBody>
          <a:bodyPr wrap="square" rtlCol="0">
            <a:spAutoFit/>
          </a:bodyPr>
          <a:lstStyle/>
          <a:p>
            <a:pPr lvl="0" algn="ctr">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Data Augmentation </a:t>
            </a:r>
            <a:r>
              <a:rPr lang="en-US" sz="2400" b="1" dirty="0">
                <a:solidFill>
                  <a:srgbClr val="0052D6"/>
                </a:solidFill>
              </a:rPr>
              <a:t>Overview</a:t>
            </a:r>
            <a:endPar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Supervised- Self Supervised</a:t>
            </a:r>
          </a:p>
        </p:txBody>
      </p:sp>
      <p:sp>
        <p:nvSpPr>
          <p:cNvPr id="5" name="TextBox 4">
            <a:extLst>
              <a:ext uri="{FF2B5EF4-FFF2-40B4-BE49-F238E27FC236}">
                <a16:creationId xmlns:a16="http://schemas.microsoft.com/office/drawing/2014/main" id="{88BA9844-6D6C-45B2-BFEB-6F7241638515}"/>
              </a:ext>
            </a:extLst>
          </p:cNvPr>
          <p:cNvSpPr txBox="1"/>
          <p:nvPr/>
        </p:nvSpPr>
        <p:spPr>
          <a:xfrm>
            <a:off x="978869" y="1577834"/>
            <a:ext cx="58085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Disentangle (Representation Learning)</a:t>
            </a:r>
          </a:p>
        </p:txBody>
      </p:sp>
      <p:sp>
        <p:nvSpPr>
          <p:cNvPr id="8" name="TextBox 7">
            <a:extLst>
              <a:ext uri="{FF2B5EF4-FFF2-40B4-BE49-F238E27FC236}">
                <a16:creationId xmlns:a16="http://schemas.microsoft.com/office/drawing/2014/main" id="{6B9F31C9-C91B-413E-A92F-DD950274A6A0}"/>
              </a:ext>
            </a:extLst>
          </p:cNvPr>
          <p:cNvSpPr txBox="1"/>
          <p:nvPr/>
        </p:nvSpPr>
        <p:spPr>
          <a:xfrm>
            <a:off x="847619" y="3677337"/>
            <a:ext cx="5450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Proposed Multi-Augmentation Strategies.</a:t>
            </a:r>
          </a:p>
        </p:txBody>
      </p:sp>
      <p:sp>
        <p:nvSpPr>
          <p:cNvPr id="11" name="TextBox 10">
            <a:extLst>
              <a:ext uri="{FF2B5EF4-FFF2-40B4-BE49-F238E27FC236}">
                <a16:creationId xmlns:a16="http://schemas.microsoft.com/office/drawing/2014/main" id="{D2B453BB-5F29-4B3B-ABCE-6B22898AB58D}"/>
              </a:ext>
            </a:extLst>
          </p:cNvPr>
          <p:cNvSpPr txBox="1"/>
          <p:nvPr/>
        </p:nvSpPr>
        <p:spPr>
          <a:xfrm>
            <a:off x="6787465" y="780573"/>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0052D6"/>
                </a:solidFill>
                <a:latin typeface="Calibri" panose="020F0502020204030204"/>
              </a:rPr>
              <a:t>2</a:t>
            </a: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a:t>
            </a:r>
          </a:p>
        </p:txBody>
      </p:sp>
      <p:sp>
        <p:nvSpPr>
          <p:cNvPr id="12" name="TextBox 11">
            <a:extLst>
              <a:ext uri="{FF2B5EF4-FFF2-40B4-BE49-F238E27FC236}">
                <a16:creationId xmlns:a16="http://schemas.microsoft.com/office/drawing/2014/main" id="{24319314-478C-438A-B8B4-FCFA6D485664}"/>
              </a:ext>
            </a:extLst>
          </p:cNvPr>
          <p:cNvSpPr txBox="1"/>
          <p:nvPr/>
        </p:nvSpPr>
        <p:spPr>
          <a:xfrm>
            <a:off x="889475" y="784951"/>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0052D6"/>
                </a:solidFill>
                <a:latin typeface="Calibri" panose="020F0502020204030204"/>
              </a:rPr>
              <a:t>1</a:t>
            </a: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a:t>
            </a:r>
          </a:p>
        </p:txBody>
      </p:sp>
      <p:sp>
        <p:nvSpPr>
          <p:cNvPr id="13" name="TextBox 12">
            <a:extLst>
              <a:ext uri="{FF2B5EF4-FFF2-40B4-BE49-F238E27FC236}">
                <a16:creationId xmlns:a16="http://schemas.microsoft.com/office/drawing/2014/main" id="{E7183EFE-37E1-4309-861A-26D89301A028}"/>
              </a:ext>
            </a:extLst>
          </p:cNvPr>
          <p:cNvSpPr txBox="1"/>
          <p:nvPr/>
        </p:nvSpPr>
        <p:spPr>
          <a:xfrm>
            <a:off x="889475" y="2787864"/>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3.</a:t>
            </a:r>
          </a:p>
        </p:txBody>
      </p:sp>
      <p:sp>
        <p:nvSpPr>
          <p:cNvPr id="14" name="TextBox 13">
            <a:extLst>
              <a:ext uri="{FF2B5EF4-FFF2-40B4-BE49-F238E27FC236}">
                <a16:creationId xmlns:a16="http://schemas.microsoft.com/office/drawing/2014/main" id="{32214684-34C9-45A9-BDBC-D6E064B7DB1C}"/>
              </a:ext>
            </a:extLst>
          </p:cNvPr>
          <p:cNvSpPr txBox="1"/>
          <p:nvPr/>
        </p:nvSpPr>
        <p:spPr>
          <a:xfrm>
            <a:off x="6593857" y="2877300"/>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4.</a:t>
            </a:r>
          </a:p>
        </p:txBody>
      </p:sp>
      <p:sp>
        <p:nvSpPr>
          <p:cNvPr id="16" name="Title 1">
            <a:extLst>
              <a:ext uri="{FF2B5EF4-FFF2-40B4-BE49-F238E27FC236}">
                <a16:creationId xmlns:a16="http://schemas.microsoft.com/office/drawing/2014/main" id="{95098C4E-A75C-4C9F-ACA1-7C9F1B87A5E6}"/>
              </a:ext>
            </a:extLst>
          </p:cNvPr>
          <p:cNvSpPr>
            <a:spLocks noGrp="1"/>
          </p:cNvSpPr>
          <p:nvPr>
            <p:ph type="title"/>
          </p:nvPr>
        </p:nvSpPr>
        <p:spPr>
          <a:xfrm>
            <a:off x="176587" y="158713"/>
            <a:ext cx="11577448" cy="500637"/>
          </a:xfrm>
        </p:spPr>
        <p:txBody>
          <a:bodyPr>
            <a:normAutofit fontScale="90000"/>
          </a:bodyPr>
          <a:lstStyle/>
          <a:p>
            <a:pPr algn="ctr"/>
            <a:r>
              <a:rPr lang="en-US" b="1" dirty="0">
                <a:solidFill>
                  <a:srgbClr val="0052D6"/>
                </a:solidFill>
              </a:rPr>
              <a:t>Proposed Content</a:t>
            </a:r>
          </a:p>
        </p:txBody>
      </p:sp>
      <p:sp>
        <p:nvSpPr>
          <p:cNvPr id="17" name="TextBox 16">
            <a:extLst>
              <a:ext uri="{FF2B5EF4-FFF2-40B4-BE49-F238E27FC236}">
                <a16:creationId xmlns:a16="http://schemas.microsoft.com/office/drawing/2014/main" id="{33AB4782-B445-4183-A624-02FA8799807F}"/>
              </a:ext>
            </a:extLst>
          </p:cNvPr>
          <p:cNvSpPr txBox="1"/>
          <p:nvPr/>
        </p:nvSpPr>
        <p:spPr>
          <a:xfrm>
            <a:off x="7420708" y="3672799"/>
            <a:ext cx="54507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Proposals Method Pipeline</a:t>
            </a:r>
          </a:p>
        </p:txBody>
      </p:sp>
      <p:sp>
        <p:nvSpPr>
          <p:cNvPr id="15" name="TextBox 14">
            <a:extLst>
              <a:ext uri="{FF2B5EF4-FFF2-40B4-BE49-F238E27FC236}">
                <a16:creationId xmlns:a16="http://schemas.microsoft.com/office/drawing/2014/main" id="{4380C9BE-4B98-4B1A-A62F-138D251B6E70}"/>
              </a:ext>
            </a:extLst>
          </p:cNvPr>
          <p:cNvSpPr txBox="1"/>
          <p:nvPr/>
        </p:nvSpPr>
        <p:spPr>
          <a:xfrm>
            <a:off x="2813607" y="5476231"/>
            <a:ext cx="80881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52D6"/>
                </a:solidFill>
                <a:latin typeface="Calibri" panose="020F0502020204030204"/>
              </a:rPr>
              <a:t>Proposal Method Schedules – Expected Results </a:t>
            </a:r>
            <a:endPar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6D26FE6-50E2-4FAF-BD85-E53EA4C2A32A}"/>
              </a:ext>
            </a:extLst>
          </p:cNvPr>
          <p:cNvSpPr txBox="1"/>
          <p:nvPr/>
        </p:nvSpPr>
        <p:spPr>
          <a:xfrm>
            <a:off x="2813607" y="4800783"/>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5.</a:t>
            </a:r>
          </a:p>
        </p:txBody>
      </p:sp>
    </p:spTree>
    <p:extLst>
      <p:ext uri="{BB962C8B-B14F-4D97-AF65-F5344CB8AC3E}">
        <p14:creationId xmlns:p14="http://schemas.microsoft.com/office/powerpoint/2010/main" val="208020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79"/>
          <p:cNvSpPr txBox="1">
            <a:spLocks noGrp="1"/>
          </p:cNvSpPr>
          <p:nvPr>
            <p:ph type="title"/>
          </p:nvPr>
        </p:nvSpPr>
        <p:spPr>
          <a:xfrm>
            <a:off x="259333" y="1033833"/>
            <a:ext cx="11360800" cy="763600"/>
          </a:xfrm>
          <a:prstGeom prst="rect">
            <a:avLst/>
          </a:prstGeom>
        </p:spPr>
        <p:txBody>
          <a:bodyPr spcFirstLastPara="1" vert="horz" wrap="square" lIns="121900" tIns="121900" rIns="121900" bIns="121900" rtlCol="0" anchor="t" anchorCtr="0">
            <a:noAutofit/>
          </a:bodyPr>
          <a:lstStyle/>
          <a:p>
            <a:r>
              <a:rPr lang="en" sz="3600" dirty="0"/>
              <a:t>Bayes’ Theorem</a:t>
            </a:r>
            <a:endParaRPr sz="3600" dirty="0"/>
          </a:p>
        </p:txBody>
      </p:sp>
      <p:sp>
        <p:nvSpPr>
          <p:cNvPr id="1365" name="Google Shape;1365;p79"/>
          <p:cNvSpPr txBox="1">
            <a:spLocks noGrp="1"/>
          </p:cNvSpPr>
          <p:nvPr>
            <p:ph type="body" idx="1"/>
          </p:nvPr>
        </p:nvSpPr>
        <p:spPr>
          <a:xfrm>
            <a:off x="1452133" y="1435033"/>
            <a:ext cx="10527600" cy="4555200"/>
          </a:xfrm>
          <a:prstGeom prst="rect">
            <a:avLst/>
          </a:prstGeom>
        </p:spPr>
        <p:txBody>
          <a:bodyPr spcFirstLastPara="1" vert="horz" wrap="square" lIns="121900" tIns="121900" rIns="121900" bIns="121900" rtlCol="0" anchor="t" anchorCtr="0">
            <a:noAutofit/>
          </a:bodyPr>
          <a:lstStyle/>
          <a:p>
            <a:pPr marL="2438339" indent="609585">
              <a:lnSpc>
                <a:spcPct val="100000"/>
              </a:lnSpc>
              <a:buNone/>
            </a:pPr>
            <a:endParaRPr sz="4800" dirty="0"/>
          </a:p>
          <a:p>
            <a:pPr marL="0" indent="609585">
              <a:spcBef>
                <a:spcPts val="2133"/>
              </a:spcBef>
              <a:buNone/>
            </a:pPr>
            <a:r>
              <a:rPr lang="en" sz="4800" dirty="0"/>
              <a:t>P(</a:t>
            </a:r>
            <a:r>
              <a:rPr lang="en-US" sz="4800" dirty="0"/>
              <a:t>a</a:t>
            </a:r>
            <a:r>
              <a:rPr lang="en" sz="4800" dirty="0"/>
              <a:t> | </a:t>
            </a:r>
            <a:r>
              <a:rPr lang="en-US" sz="4800" dirty="0"/>
              <a:t>b</a:t>
            </a:r>
            <a:r>
              <a:rPr lang="en" sz="4800" dirty="0"/>
              <a:t>)  = P(</a:t>
            </a:r>
            <a:r>
              <a:rPr lang="en-US" sz="4800" dirty="0"/>
              <a:t>a</a:t>
            </a:r>
            <a:r>
              <a:rPr lang="en" sz="4800" dirty="0"/>
              <a:t>)  P(</a:t>
            </a:r>
            <a:r>
              <a:rPr lang="en-US" sz="4800" dirty="0"/>
              <a:t>b</a:t>
            </a:r>
            <a:r>
              <a:rPr lang="en" sz="4800" dirty="0"/>
              <a:t> | a)</a:t>
            </a:r>
            <a:endParaRPr sz="4800" dirty="0"/>
          </a:p>
          <a:p>
            <a:pPr marL="0" indent="0">
              <a:spcBef>
                <a:spcPts val="2133"/>
              </a:spcBef>
              <a:spcAft>
                <a:spcPts val="2133"/>
              </a:spcAft>
              <a:buNone/>
            </a:pPr>
            <a:r>
              <a:rPr lang="en" sz="4800" dirty="0"/>
              <a:t>					P(</a:t>
            </a:r>
            <a:r>
              <a:rPr lang="en-US" sz="4800" dirty="0"/>
              <a:t>b</a:t>
            </a:r>
            <a:r>
              <a:rPr lang="en" sz="4800" dirty="0"/>
              <a:t>)</a:t>
            </a:r>
            <a:endParaRPr sz="4800" dirty="0"/>
          </a:p>
        </p:txBody>
      </p:sp>
      <p:cxnSp>
        <p:nvCxnSpPr>
          <p:cNvPr id="1366" name="Google Shape;1366;p79"/>
          <p:cNvCxnSpPr/>
          <p:nvPr/>
        </p:nvCxnSpPr>
        <p:spPr>
          <a:xfrm rot="10800000" flipH="1">
            <a:off x="4629152" y="3520768"/>
            <a:ext cx="3702400" cy="11200"/>
          </a:xfrm>
          <a:prstGeom prst="straightConnector1">
            <a:avLst/>
          </a:prstGeom>
          <a:noFill/>
          <a:ln w="38100" cap="flat" cmpd="sng">
            <a:solidFill>
              <a:srgbClr val="CCCCCC"/>
            </a:solidFill>
            <a:prstDash val="solid"/>
            <a:round/>
            <a:headEnd type="none" w="med" len="med"/>
            <a:tailEnd type="none" w="med" len="med"/>
          </a:ln>
        </p:spPr>
      </p:cxnSp>
      <p:sp>
        <p:nvSpPr>
          <p:cNvPr id="1367" name="Google Shape;1367;p79"/>
          <p:cNvSpPr/>
          <p:nvPr/>
        </p:nvSpPr>
        <p:spPr>
          <a:xfrm>
            <a:off x="4744719" y="2354833"/>
            <a:ext cx="1056641"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8" name="Google Shape;1368;p79"/>
          <p:cNvSpPr txBox="1"/>
          <p:nvPr/>
        </p:nvSpPr>
        <p:spPr>
          <a:xfrm>
            <a:off x="3988039" y="1518826"/>
            <a:ext cx="2570000"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prior</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7" name="Google Shape;1376;p80">
            <a:extLst>
              <a:ext uri="{FF2B5EF4-FFF2-40B4-BE49-F238E27FC236}">
                <a16:creationId xmlns:a16="http://schemas.microsoft.com/office/drawing/2014/main" id="{04590157-E828-4C62-A15B-2989AECE8978}"/>
              </a:ext>
            </a:extLst>
          </p:cNvPr>
          <p:cNvSpPr/>
          <p:nvPr/>
        </p:nvSpPr>
        <p:spPr>
          <a:xfrm>
            <a:off x="5971945" y="2366033"/>
            <a:ext cx="2448800"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Google Shape;1377;p80">
            <a:extLst>
              <a:ext uri="{FF2B5EF4-FFF2-40B4-BE49-F238E27FC236}">
                <a16:creationId xmlns:a16="http://schemas.microsoft.com/office/drawing/2014/main" id="{52020AEC-6FFB-4C64-A9B4-57CEDACD64AC}"/>
              </a:ext>
            </a:extLst>
          </p:cNvPr>
          <p:cNvSpPr txBox="1"/>
          <p:nvPr/>
        </p:nvSpPr>
        <p:spPr>
          <a:xfrm>
            <a:off x="5298745" y="1599167"/>
            <a:ext cx="3795200"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likelihood</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11" name="Google Shape;1394;p82">
            <a:extLst>
              <a:ext uri="{FF2B5EF4-FFF2-40B4-BE49-F238E27FC236}">
                <a16:creationId xmlns:a16="http://schemas.microsoft.com/office/drawing/2014/main" id="{77B17381-3156-4A0A-B7FB-7E4C79905BA5}"/>
              </a:ext>
            </a:extLst>
          </p:cNvPr>
          <p:cNvSpPr/>
          <p:nvPr/>
        </p:nvSpPr>
        <p:spPr>
          <a:xfrm>
            <a:off x="5939733" y="3554368"/>
            <a:ext cx="1552400" cy="6606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Google Shape;1395;p82">
            <a:extLst>
              <a:ext uri="{FF2B5EF4-FFF2-40B4-BE49-F238E27FC236}">
                <a16:creationId xmlns:a16="http://schemas.microsoft.com/office/drawing/2014/main" id="{DC76222E-EECA-4452-A2D8-C5F5981BD9A1}"/>
              </a:ext>
            </a:extLst>
          </p:cNvPr>
          <p:cNvSpPr txBox="1"/>
          <p:nvPr/>
        </p:nvSpPr>
        <p:spPr>
          <a:xfrm>
            <a:off x="4695812" y="4367974"/>
            <a:ext cx="5856800" cy="766265"/>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marginal likelihood</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13" name="Google Shape;1385;p81">
            <a:extLst>
              <a:ext uri="{FF2B5EF4-FFF2-40B4-BE49-F238E27FC236}">
                <a16:creationId xmlns:a16="http://schemas.microsoft.com/office/drawing/2014/main" id="{E3B02858-E056-46E5-973F-08E394724CB5}"/>
              </a:ext>
            </a:extLst>
          </p:cNvPr>
          <p:cNvSpPr/>
          <p:nvPr/>
        </p:nvSpPr>
        <p:spPr>
          <a:xfrm>
            <a:off x="2106224" y="2480233"/>
            <a:ext cx="2100016"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oogle Shape;1386;p81">
            <a:extLst>
              <a:ext uri="{FF2B5EF4-FFF2-40B4-BE49-F238E27FC236}">
                <a16:creationId xmlns:a16="http://schemas.microsoft.com/office/drawing/2014/main" id="{0FC2551B-6A3A-47A8-A603-DE03777D27F5}"/>
              </a:ext>
            </a:extLst>
          </p:cNvPr>
          <p:cNvSpPr txBox="1"/>
          <p:nvPr/>
        </p:nvSpPr>
        <p:spPr>
          <a:xfrm>
            <a:off x="1410333" y="1638233"/>
            <a:ext cx="3254647"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a:ln>
                  <a:noFill/>
                </a:ln>
                <a:solidFill>
                  <a:srgbClr val="C9DAF8"/>
                </a:solidFill>
                <a:effectLst/>
                <a:uLnTx/>
                <a:uFillTx/>
                <a:latin typeface="Calibri" panose="020F0502020204030204"/>
                <a:ea typeface="+mn-ea"/>
                <a:cs typeface="+mn-cs"/>
              </a:rPr>
              <a:t>posterior</a:t>
            </a:r>
            <a:endParaRPr kumimoji="0" sz="4000" b="0" i="0" u="none" strike="noStrike" kern="1200" cap="none" spc="0" normalizeH="0" baseline="0" noProof="0">
              <a:ln>
                <a:noFill/>
              </a:ln>
              <a:solidFill>
                <a:srgbClr val="C9DAF8"/>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21E83A88-B77F-4F5C-B6D6-A0A577BAAC81}"/>
              </a:ext>
            </a:extLst>
          </p:cNvPr>
          <p:cNvSpPr txBox="1">
            <a:spLocks/>
          </p:cNvSpPr>
          <p:nvPr/>
        </p:nvSpPr>
        <p:spPr>
          <a:xfrm>
            <a:off x="348343" y="-13317"/>
            <a:ext cx="11495314" cy="700836"/>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b="1" dirty="0">
                <a:solidFill>
                  <a:srgbClr val="0052D6"/>
                </a:solidFill>
              </a:rPr>
              <a:t>Supervised Learning </a:t>
            </a:r>
            <a:r>
              <a:rPr lang="en-US" dirty="0">
                <a:solidFill>
                  <a:srgbClr val="0052D6"/>
                </a:solidFill>
              </a:rPr>
              <a:t>–Data Augmentation</a:t>
            </a:r>
          </a:p>
        </p:txBody>
      </p:sp>
    </p:spTree>
    <p:extLst>
      <p:ext uri="{BB962C8B-B14F-4D97-AF65-F5344CB8AC3E}">
        <p14:creationId xmlns:p14="http://schemas.microsoft.com/office/powerpoint/2010/main" val="894593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65;p79">
            <a:extLst>
              <a:ext uri="{FF2B5EF4-FFF2-40B4-BE49-F238E27FC236}">
                <a16:creationId xmlns:a16="http://schemas.microsoft.com/office/drawing/2014/main" id="{2A250903-6E02-4D37-9482-4B4607B7CF89}"/>
              </a:ext>
            </a:extLst>
          </p:cNvPr>
          <p:cNvSpPr txBox="1">
            <a:spLocks/>
          </p:cNvSpPr>
          <p:nvPr/>
        </p:nvSpPr>
        <p:spPr>
          <a:xfrm>
            <a:off x="4947000" y="1262313"/>
            <a:ext cx="10527600" cy="45552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38339" indent="609585">
              <a:lnSpc>
                <a:spcPct val="100000"/>
              </a:lnSpc>
              <a:buFont typeface="Arial" panose="020B0604020202020204" pitchFamily="34" charset="0"/>
              <a:buNone/>
            </a:pPr>
            <a:endParaRPr lang="en-US" sz="4800" dirty="0"/>
          </a:p>
          <a:p>
            <a:pPr marL="0" indent="609585">
              <a:spcBef>
                <a:spcPts val="2133"/>
              </a:spcBef>
              <a:buFont typeface="Arial" panose="020B0604020202020204" pitchFamily="34" charset="0"/>
              <a:buNone/>
            </a:pPr>
            <a:r>
              <a:rPr lang="en-US" sz="4800" dirty="0"/>
              <a:t>P(a | b )  = P(    ) P( b | a )</a:t>
            </a:r>
          </a:p>
          <a:p>
            <a:pPr marL="0" indent="0">
              <a:spcBef>
                <a:spcPts val="2133"/>
              </a:spcBef>
              <a:spcAft>
                <a:spcPts val="2133"/>
              </a:spcAft>
              <a:buFont typeface="Arial" panose="020B0604020202020204" pitchFamily="34" charset="0"/>
              <a:buNone/>
            </a:pPr>
            <a:r>
              <a:rPr lang="en-US" sz="4800" dirty="0"/>
              <a:t>					P( b )</a:t>
            </a:r>
          </a:p>
        </p:txBody>
      </p:sp>
      <p:sp>
        <p:nvSpPr>
          <p:cNvPr id="5" name="Rectangle 4">
            <a:extLst>
              <a:ext uri="{FF2B5EF4-FFF2-40B4-BE49-F238E27FC236}">
                <a16:creationId xmlns:a16="http://schemas.microsoft.com/office/drawing/2014/main" id="{2448D85D-1052-46AE-808B-DF434A0434E0}"/>
              </a:ext>
            </a:extLst>
          </p:cNvPr>
          <p:cNvSpPr/>
          <p:nvPr/>
        </p:nvSpPr>
        <p:spPr>
          <a:xfrm>
            <a:off x="860767" y="1996408"/>
            <a:ext cx="5773312" cy="400110"/>
          </a:xfrm>
          <a:prstGeom prst="rect">
            <a:avLst/>
          </a:prstGeom>
        </p:spPr>
        <p:txBody>
          <a:bodyPr wrap="none">
            <a:spAutoFit/>
          </a:bodyPr>
          <a:lstStyle/>
          <a:p>
            <a:r>
              <a:rPr lang="en-US" sz="2000" dirty="0"/>
              <a:t>40% of days have cloudy mornings (Initial Hypothesis)</a:t>
            </a:r>
          </a:p>
        </p:txBody>
      </p:sp>
      <p:sp>
        <p:nvSpPr>
          <p:cNvPr id="6" name="Rectangle 5">
            <a:extLst>
              <a:ext uri="{FF2B5EF4-FFF2-40B4-BE49-F238E27FC236}">
                <a16:creationId xmlns:a16="http://schemas.microsoft.com/office/drawing/2014/main" id="{F4561670-FA13-4664-8172-7A5D04002DCD}"/>
              </a:ext>
            </a:extLst>
          </p:cNvPr>
          <p:cNvSpPr/>
          <p:nvPr/>
        </p:nvSpPr>
        <p:spPr>
          <a:xfrm>
            <a:off x="860767" y="3021878"/>
            <a:ext cx="3803413" cy="400110"/>
          </a:xfrm>
          <a:prstGeom prst="rect">
            <a:avLst/>
          </a:prstGeom>
        </p:spPr>
        <p:txBody>
          <a:bodyPr wrap="none">
            <a:spAutoFit/>
          </a:bodyPr>
          <a:lstStyle/>
          <a:p>
            <a:r>
              <a:rPr lang="en-US" sz="2000" dirty="0"/>
              <a:t>10% of days have rainy afternoons </a:t>
            </a:r>
          </a:p>
        </p:txBody>
      </p:sp>
      <p:sp>
        <p:nvSpPr>
          <p:cNvPr id="7" name="Rectangle 6">
            <a:extLst>
              <a:ext uri="{FF2B5EF4-FFF2-40B4-BE49-F238E27FC236}">
                <a16:creationId xmlns:a16="http://schemas.microsoft.com/office/drawing/2014/main" id="{27B76977-E186-4675-AAC3-B6ADCB7A6C0A}"/>
              </a:ext>
            </a:extLst>
          </p:cNvPr>
          <p:cNvSpPr/>
          <p:nvPr/>
        </p:nvSpPr>
        <p:spPr>
          <a:xfrm>
            <a:off x="113545" y="4986196"/>
            <a:ext cx="5568127" cy="400110"/>
          </a:xfrm>
          <a:prstGeom prst="rect">
            <a:avLst/>
          </a:prstGeom>
        </p:spPr>
        <p:txBody>
          <a:bodyPr wrap="none">
            <a:spAutoFit/>
          </a:bodyPr>
          <a:lstStyle/>
          <a:p>
            <a:r>
              <a:rPr lang="en-US" sz="2000" dirty="0"/>
              <a:t>70 % of rainy afternoons start with cloudy mornings</a:t>
            </a:r>
          </a:p>
        </p:txBody>
      </p:sp>
      <p:pic>
        <p:nvPicPr>
          <p:cNvPr id="15" name="Picture 14">
            <a:extLst>
              <a:ext uri="{FF2B5EF4-FFF2-40B4-BE49-F238E27FC236}">
                <a16:creationId xmlns:a16="http://schemas.microsoft.com/office/drawing/2014/main" id="{4973CF13-D30F-4902-B776-F61EE7DF1123}"/>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4219" y="1917114"/>
            <a:ext cx="738344" cy="646331"/>
          </a:xfrm>
          <a:prstGeom prst="rect">
            <a:avLst/>
          </a:prstGeom>
        </p:spPr>
      </p:pic>
      <p:pic>
        <p:nvPicPr>
          <p:cNvPr id="16" name="Picture 15">
            <a:extLst>
              <a:ext uri="{FF2B5EF4-FFF2-40B4-BE49-F238E27FC236}">
                <a16:creationId xmlns:a16="http://schemas.microsoft.com/office/drawing/2014/main" id="{F8CE2681-206C-4413-BFFD-2C9B3D4B57D5}"/>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4218" y="2847319"/>
            <a:ext cx="738345" cy="722409"/>
          </a:xfrm>
          <a:prstGeom prst="rect">
            <a:avLst/>
          </a:prstGeom>
        </p:spPr>
      </p:pic>
      <p:sp>
        <p:nvSpPr>
          <p:cNvPr id="19" name="Google Shape;1364;p79">
            <a:extLst>
              <a:ext uri="{FF2B5EF4-FFF2-40B4-BE49-F238E27FC236}">
                <a16:creationId xmlns:a16="http://schemas.microsoft.com/office/drawing/2014/main" id="{401D4703-B5BA-4322-AEBE-A8088EC3331C}"/>
              </a:ext>
            </a:extLst>
          </p:cNvPr>
          <p:cNvSpPr txBox="1">
            <a:spLocks noGrp="1"/>
          </p:cNvSpPr>
          <p:nvPr>
            <p:ph type="title"/>
          </p:nvPr>
        </p:nvSpPr>
        <p:spPr>
          <a:xfrm>
            <a:off x="56141" y="-6062"/>
            <a:ext cx="11360800" cy="763600"/>
          </a:xfrm>
          <a:prstGeom prst="rect">
            <a:avLst/>
          </a:prstGeom>
        </p:spPr>
        <p:txBody>
          <a:bodyPr spcFirstLastPara="1" vert="horz" wrap="square" lIns="121900" tIns="121900" rIns="121900" bIns="121900" rtlCol="0" anchor="t" anchorCtr="0">
            <a:noAutofit/>
          </a:bodyPr>
          <a:lstStyle/>
          <a:p>
            <a:r>
              <a:rPr lang="en" dirty="0">
                <a:solidFill>
                  <a:srgbClr val="0052D6"/>
                </a:solidFill>
              </a:rPr>
              <a:t>Bayes’ Theorem</a:t>
            </a:r>
            <a:endParaRPr dirty="0">
              <a:solidFill>
                <a:srgbClr val="0052D6"/>
              </a:solidFill>
            </a:endParaRPr>
          </a:p>
        </p:txBody>
      </p:sp>
      <p:pic>
        <p:nvPicPr>
          <p:cNvPr id="20" name="Picture 19">
            <a:extLst>
              <a:ext uri="{FF2B5EF4-FFF2-40B4-BE49-F238E27FC236}">
                <a16:creationId xmlns:a16="http://schemas.microsoft.com/office/drawing/2014/main" id="{C1C7C771-7978-4EE1-8332-0B8CF13DE3E4}"/>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6116129" y="2586328"/>
            <a:ext cx="606376" cy="593288"/>
          </a:xfrm>
          <a:prstGeom prst="rect">
            <a:avLst/>
          </a:prstGeom>
        </p:spPr>
      </p:pic>
      <p:pic>
        <p:nvPicPr>
          <p:cNvPr id="21" name="Picture 20">
            <a:extLst>
              <a:ext uri="{FF2B5EF4-FFF2-40B4-BE49-F238E27FC236}">
                <a16:creationId xmlns:a16="http://schemas.microsoft.com/office/drawing/2014/main" id="{D4E5E9BD-3417-4CFA-A9BA-897973C90AD3}"/>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6859899" y="2485276"/>
            <a:ext cx="606376" cy="647656"/>
          </a:xfrm>
          <a:prstGeom prst="rect">
            <a:avLst/>
          </a:prstGeom>
        </p:spPr>
      </p:pic>
      <p:pic>
        <p:nvPicPr>
          <p:cNvPr id="23" name="Picture 22">
            <a:extLst>
              <a:ext uri="{FF2B5EF4-FFF2-40B4-BE49-F238E27FC236}">
                <a16:creationId xmlns:a16="http://schemas.microsoft.com/office/drawing/2014/main" id="{0C6BB5A8-D590-4BC6-9D6B-210116BA1AF0}"/>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8816422" y="2536464"/>
            <a:ext cx="638203" cy="624429"/>
          </a:xfrm>
          <a:prstGeom prst="rect">
            <a:avLst/>
          </a:prstGeom>
        </p:spPr>
      </p:pic>
      <p:pic>
        <p:nvPicPr>
          <p:cNvPr id="24" name="Picture 23">
            <a:extLst>
              <a:ext uri="{FF2B5EF4-FFF2-40B4-BE49-F238E27FC236}">
                <a16:creationId xmlns:a16="http://schemas.microsoft.com/office/drawing/2014/main" id="{26FFF0C0-9902-4433-831B-C5583D27D8B4}"/>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4219" y="4009767"/>
            <a:ext cx="738344" cy="646331"/>
          </a:xfrm>
          <a:prstGeom prst="rect">
            <a:avLst/>
          </a:prstGeom>
        </p:spPr>
      </p:pic>
      <p:pic>
        <p:nvPicPr>
          <p:cNvPr id="25" name="Picture 24">
            <a:extLst>
              <a:ext uri="{FF2B5EF4-FFF2-40B4-BE49-F238E27FC236}">
                <a16:creationId xmlns:a16="http://schemas.microsoft.com/office/drawing/2014/main" id="{D44C72FE-AF41-43C5-9B66-4BBA44946685}"/>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3527001" y="3883988"/>
            <a:ext cx="738345" cy="722409"/>
          </a:xfrm>
          <a:prstGeom prst="rect">
            <a:avLst/>
          </a:prstGeom>
        </p:spPr>
      </p:pic>
      <p:sp>
        <p:nvSpPr>
          <p:cNvPr id="26" name="Arrow: Right 25">
            <a:extLst>
              <a:ext uri="{FF2B5EF4-FFF2-40B4-BE49-F238E27FC236}">
                <a16:creationId xmlns:a16="http://schemas.microsoft.com/office/drawing/2014/main" id="{654A24D3-2518-4ACE-B1CF-046D93FB6611}"/>
              </a:ext>
            </a:extLst>
          </p:cNvPr>
          <p:cNvSpPr/>
          <p:nvPr/>
        </p:nvSpPr>
        <p:spPr>
          <a:xfrm>
            <a:off x="1305533" y="4467564"/>
            <a:ext cx="140208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7ED46A2-FE8B-44E6-AB53-8BFF3575663B}"/>
              </a:ext>
            </a:extLst>
          </p:cNvPr>
          <p:cNvSpPr/>
          <p:nvPr/>
        </p:nvSpPr>
        <p:spPr>
          <a:xfrm>
            <a:off x="1459939" y="4081452"/>
            <a:ext cx="1170962" cy="369332"/>
          </a:xfrm>
          <a:prstGeom prst="rect">
            <a:avLst/>
          </a:prstGeom>
        </p:spPr>
        <p:txBody>
          <a:bodyPr wrap="none">
            <a:spAutoFit/>
          </a:bodyPr>
          <a:lstStyle/>
          <a:p>
            <a:r>
              <a:rPr lang="en-US" dirty="0"/>
              <a:t>(</a:t>
            </a:r>
            <a:r>
              <a:rPr lang="en-US" b="1" dirty="0">
                <a:solidFill>
                  <a:srgbClr val="C00000"/>
                </a:solidFill>
              </a:rPr>
              <a:t>Evidence</a:t>
            </a:r>
            <a:r>
              <a:rPr lang="en-US" dirty="0"/>
              <a:t>)</a:t>
            </a:r>
          </a:p>
        </p:txBody>
      </p:sp>
      <p:pic>
        <p:nvPicPr>
          <p:cNvPr id="28" name="Picture 27">
            <a:extLst>
              <a:ext uri="{FF2B5EF4-FFF2-40B4-BE49-F238E27FC236}">
                <a16:creationId xmlns:a16="http://schemas.microsoft.com/office/drawing/2014/main" id="{99E0B32A-EBF2-407F-A2B9-43AC7A34D6EB}"/>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10250370" y="2536464"/>
            <a:ext cx="653602" cy="572150"/>
          </a:xfrm>
          <a:prstGeom prst="rect">
            <a:avLst/>
          </a:prstGeom>
        </p:spPr>
      </p:pic>
      <p:pic>
        <p:nvPicPr>
          <p:cNvPr id="29" name="Picture 28">
            <a:extLst>
              <a:ext uri="{FF2B5EF4-FFF2-40B4-BE49-F238E27FC236}">
                <a16:creationId xmlns:a16="http://schemas.microsoft.com/office/drawing/2014/main" id="{347A2B3F-5381-4BEB-849E-3B7F10454006}"/>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11111286" y="2578665"/>
            <a:ext cx="611311" cy="598117"/>
          </a:xfrm>
          <a:prstGeom prst="rect">
            <a:avLst/>
          </a:prstGeom>
        </p:spPr>
      </p:pic>
      <p:cxnSp>
        <p:nvCxnSpPr>
          <p:cNvPr id="31" name="Google Shape;1366;p79">
            <a:extLst>
              <a:ext uri="{FF2B5EF4-FFF2-40B4-BE49-F238E27FC236}">
                <a16:creationId xmlns:a16="http://schemas.microsoft.com/office/drawing/2014/main" id="{D497AA81-8BA4-412D-96C2-AA55552F4FFD}"/>
              </a:ext>
            </a:extLst>
          </p:cNvPr>
          <p:cNvCxnSpPr/>
          <p:nvPr/>
        </p:nvCxnSpPr>
        <p:spPr>
          <a:xfrm rot="10800000" flipH="1">
            <a:off x="8359600" y="3259796"/>
            <a:ext cx="3702400" cy="11200"/>
          </a:xfrm>
          <a:prstGeom prst="straightConnector1">
            <a:avLst/>
          </a:prstGeom>
          <a:noFill/>
          <a:ln w="38100" cap="flat" cmpd="sng">
            <a:solidFill>
              <a:srgbClr val="CCCCCC"/>
            </a:solidFill>
            <a:prstDash val="solid"/>
            <a:round/>
            <a:headEnd type="none" w="med" len="med"/>
            <a:tailEnd type="none" w="med" len="med"/>
          </a:ln>
        </p:spPr>
      </p:cxnSp>
      <p:pic>
        <p:nvPicPr>
          <p:cNvPr id="32" name="Picture 31">
            <a:extLst>
              <a:ext uri="{FF2B5EF4-FFF2-40B4-BE49-F238E27FC236}">
                <a16:creationId xmlns:a16="http://schemas.microsoft.com/office/drawing/2014/main" id="{9514BDBF-0DBC-4BCF-B827-CB4DAA0C8AEA}"/>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10148770" y="3491559"/>
            <a:ext cx="653602" cy="572150"/>
          </a:xfrm>
          <a:prstGeom prst="rect">
            <a:avLst/>
          </a:prstGeom>
        </p:spPr>
      </p:pic>
      <p:sp>
        <p:nvSpPr>
          <p:cNvPr id="33" name="Rectangle 32">
            <a:extLst>
              <a:ext uri="{FF2B5EF4-FFF2-40B4-BE49-F238E27FC236}">
                <a16:creationId xmlns:a16="http://schemas.microsoft.com/office/drawing/2014/main" id="{6F09E14D-6D92-434F-BBEB-62BB778FB8CB}"/>
              </a:ext>
            </a:extLst>
          </p:cNvPr>
          <p:cNvSpPr/>
          <p:nvPr/>
        </p:nvSpPr>
        <p:spPr>
          <a:xfrm>
            <a:off x="1459939" y="761910"/>
            <a:ext cx="8015828" cy="954107"/>
          </a:xfrm>
          <a:prstGeom prst="rect">
            <a:avLst/>
          </a:prstGeom>
        </p:spPr>
        <p:txBody>
          <a:bodyPr wrap="square">
            <a:spAutoFit/>
          </a:bodyPr>
          <a:lstStyle/>
          <a:p>
            <a:pPr algn="ctr"/>
            <a:r>
              <a:rPr lang="en-US" sz="2800" dirty="0"/>
              <a:t>Given clouds in the morning, what's the probability of rain in the afternoon?</a:t>
            </a:r>
          </a:p>
        </p:txBody>
      </p:sp>
      <p:sp>
        <p:nvSpPr>
          <p:cNvPr id="34" name="Google Shape;1365;p79">
            <a:extLst>
              <a:ext uri="{FF2B5EF4-FFF2-40B4-BE49-F238E27FC236}">
                <a16:creationId xmlns:a16="http://schemas.microsoft.com/office/drawing/2014/main" id="{39ACADFC-2A3B-47A9-B86D-A9D72FDCE0FB}"/>
              </a:ext>
            </a:extLst>
          </p:cNvPr>
          <p:cNvSpPr txBox="1">
            <a:spLocks/>
          </p:cNvSpPr>
          <p:nvPr/>
        </p:nvSpPr>
        <p:spPr>
          <a:xfrm>
            <a:off x="4986570" y="3354009"/>
            <a:ext cx="10527600" cy="45552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38339" indent="609585">
              <a:lnSpc>
                <a:spcPct val="100000"/>
              </a:lnSpc>
              <a:buFont typeface="Arial" panose="020B0604020202020204" pitchFamily="34" charset="0"/>
              <a:buNone/>
            </a:pPr>
            <a:endParaRPr lang="en-US" sz="4800" dirty="0"/>
          </a:p>
          <a:p>
            <a:pPr marL="0" indent="609585">
              <a:spcBef>
                <a:spcPts val="2133"/>
              </a:spcBef>
              <a:buNone/>
            </a:pPr>
            <a:r>
              <a:rPr lang="en-US" sz="4800" dirty="0"/>
              <a:t>P(a | b ) = 0.1 * 0.7</a:t>
            </a:r>
          </a:p>
          <a:p>
            <a:pPr marL="0" indent="0">
              <a:spcBef>
                <a:spcPts val="2133"/>
              </a:spcBef>
              <a:spcAft>
                <a:spcPts val="2133"/>
              </a:spcAft>
              <a:buFont typeface="Arial" panose="020B0604020202020204" pitchFamily="34" charset="0"/>
              <a:buNone/>
            </a:pPr>
            <a:r>
              <a:rPr lang="en-US" sz="4800" dirty="0"/>
              <a:t>				   0.4</a:t>
            </a:r>
          </a:p>
        </p:txBody>
      </p:sp>
      <p:cxnSp>
        <p:nvCxnSpPr>
          <p:cNvPr id="35" name="Google Shape;1366;p79">
            <a:extLst>
              <a:ext uri="{FF2B5EF4-FFF2-40B4-BE49-F238E27FC236}">
                <a16:creationId xmlns:a16="http://schemas.microsoft.com/office/drawing/2014/main" id="{8FA9FF56-C84E-4D7D-8085-4C2F6364D194}"/>
              </a:ext>
            </a:extLst>
          </p:cNvPr>
          <p:cNvCxnSpPr>
            <a:cxnSpLocks/>
          </p:cNvCxnSpPr>
          <p:nvPr/>
        </p:nvCxnSpPr>
        <p:spPr>
          <a:xfrm flipV="1">
            <a:off x="8359600" y="5252589"/>
            <a:ext cx="2206800" cy="21489"/>
          </a:xfrm>
          <a:prstGeom prst="straightConnector1">
            <a:avLst/>
          </a:prstGeom>
          <a:noFill/>
          <a:ln w="38100" cap="flat" cmpd="sng">
            <a:solidFill>
              <a:srgbClr val="CCCCCC"/>
            </a:solidFill>
            <a:prstDash val="solid"/>
            <a:round/>
            <a:headEnd type="none" w="med" len="med"/>
            <a:tailEnd type="none" w="med" len="med"/>
          </a:ln>
        </p:spPr>
      </p:cxnSp>
      <p:pic>
        <p:nvPicPr>
          <p:cNvPr id="36" name="Picture 35">
            <a:extLst>
              <a:ext uri="{FF2B5EF4-FFF2-40B4-BE49-F238E27FC236}">
                <a16:creationId xmlns:a16="http://schemas.microsoft.com/office/drawing/2014/main" id="{04F73DF0-40D0-4EF7-BE21-89995A5C3297}"/>
              </a:ext>
            </a:extLst>
          </p:cNvPr>
          <p:cNvPicPr>
            <a:picLocks noChangeAspect="1"/>
          </p:cNvPicPr>
          <p:nvPr/>
        </p:nvPicPr>
        <p:blipFill rotWithShape="1">
          <a:blip r:embed="rId2">
            <a:extLst>
              <a:ext uri="{28A0092B-C50C-407E-A947-70E740481C1C}">
                <a14:useLocalDpi xmlns:a14="http://schemas.microsoft.com/office/drawing/2010/main" val="0"/>
              </a:ext>
            </a:extLst>
          </a:blip>
          <a:srcRect l="51517" t="9515" r="4271" b="49163"/>
          <a:stretch/>
        </p:blipFill>
        <p:spPr>
          <a:xfrm>
            <a:off x="6146609" y="4631340"/>
            <a:ext cx="606376" cy="593288"/>
          </a:xfrm>
          <a:prstGeom prst="rect">
            <a:avLst/>
          </a:prstGeom>
        </p:spPr>
      </p:pic>
      <p:pic>
        <p:nvPicPr>
          <p:cNvPr id="37" name="Picture 36">
            <a:extLst>
              <a:ext uri="{FF2B5EF4-FFF2-40B4-BE49-F238E27FC236}">
                <a16:creationId xmlns:a16="http://schemas.microsoft.com/office/drawing/2014/main" id="{3C800687-15C1-4053-A3AF-F3C086EC3688}"/>
              </a:ext>
            </a:extLst>
          </p:cNvPr>
          <p:cNvPicPr>
            <a:picLocks noChangeAspect="1"/>
          </p:cNvPicPr>
          <p:nvPr/>
        </p:nvPicPr>
        <p:blipFill rotWithShape="1">
          <a:blip r:embed="rId2">
            <a:extLst>
              <a:ext uri="{28A0092B-C50C-407E-A947-70E740481C1C}">
                <a14:useLocalDpi xmlns:a14="http://schemas.microsoft.com/office/drawing/2010/main" val="0"/>
              </a:ext>
            </a:extLst>
          </a:blip>
          <a:srcRect r="52935" b="60645"/>
          <a:stretch/>
        </p:blipFill>
        <p:spPr>
          <a:xfrm>
            <a:off x="6859899" y="4622648"/>
            <a:ext cx="606376" cy="647656"/>
          </a:xfrm>
          <a:prstGeom prst="rect">
            <a:avLst/>
          </a:prstGeom>
        </p:spPr>
      </p:pic>
    </p:spTree>
    <p:extLst>
      <p:ext uri="{BB962C8B-B14F-4D97-AF65-F5344CB8AC3E}">
        <p14:creationId xmlns:p14="http://schemas.microsoft.com/office/powerpoint/2010/main" val="2053708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795D3D-683C-43E6-969C-07AC30C6BA58}"/>
              </a:ext>
            </a:extLst>
          </p:cNvPr>
          <p:cNvSpPr>
            <a:spLocks noGrp="1"/>
          </p:cNvSpPr>
          <p:nvPr>
            <p:ph type="title"/>
          </p:nvPr>
        </p:nvSpPr>
        <p:spPr>
          <a:xfrm>
            <a:off x="348343" y="-13317"/>
            <a:ext cx="11495314" cy="700836"/>
          </a:xfrm>
        </p:spPr>
        <p:txBody>
          <a:bodyPr/>
          <a:lstStyle/>
          <a:p>
            <a:pPr algn="ctr"/>
            <a:r>
              <a:rPr lang="en-US" b="1" dirty="0">
                <a:solidFill>
                  <a:srgbClr val="0052D6"/>
                </a:solidFill>
              </a:rPr>
              <a:t>Supervised Learning </a:t>
            </a:r>
            <a:r>
              <a:rPr lang="en-US" dirty="0">
                <a:solidFill>
                  <a:srgbClr val="0052D6"/>
                </a:solidFill>
              </a:rPr>
              <a:t>–Data Augmentation</a:t>
            </a:r>
          </a:p>
        </p:txBody>
      </p:sp>
      <p:sp>
        <p:nvSpPr>
          <p:cNvPr id="6" name="TextBox 5">
            <a:extLst>
              <a:ext uri="{FF2B5EF4-FFF2-40B4-BE49-F238E27FC236}">
                <a16:creationId xmlns:a16="http://schemas.microsoft.com/office/drawing/2014/main" id="{FE94AD72-3647-4432-B9EF-5F5535753B66}"/>
              </a:ext>
            </a:extLst>
          </p:cNvPr>
          <p:cNvSpPr txBox="1"/>
          <p:nvPr/>
        </p:nvSpPr>
        <p:spPr>
          <a:xfrm>
            <a:off x="4305227" y="1352890"/>
            <a:ext cx="4002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rgbClr val="0070C0"/>
                </a:solidFill>
                <a:effectLst/>
                <a:uLnTx/>
                <a:uFillTx/>
                <a:latin typeface="Calibri Light" panose="020F0302020204030204"/>
                <a:ea typeface="+mn-ea"/>
                <a:cs typeface="+mn-cs"/>
              </a:rPr>
              <a:t>Policy Bayesian optimization Search</a:t>
            </a:r>
            <a:endParaRPr kumimoji="0" lang="en-US" sz="2000" b="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4D10AD3-EB77-4F6C-B2DD-23A275CE3A04}"/>
              </a:ext>
            </a:extLst>
          </p:cNvPr>
          <p:cNvPicPr>
            <a:picLocks noChangeAspect="1"/>
          </p:cNvPicPr>
          <p:nvPr/>
        </p:nvPicPr>
        <p:blipFill>
          <a:blip r:embed="rId2"/>
          <a:stretch>
            <a:fillRect/>
          </a:stretch>
        </p:blipFill>
        <p:spPr>
          <a:xfrm>
            <a:off x="2005012" y="3837712"/>
            <a:ext cx="8181975" cy="2724150"/>
          </a:xfrm>
          <a:prstGeom prst="rect">
            <a:avLst/>
          </a:prstGeom>
        </p:spPr>
      </p:pic>
      <p:pic>
        <p:nvPicPr>
          <p:cNvPr id="7" name="Picture 6">
            <a:extLst>
              <a:ext uri="{FF2B5EF4-FFF2-40B4-BE49-F238E27FC236}">
                <a16:creationId xmlns:a16="http://schemas.microsoft.com/office/drawing/2014/main" id="{1D313DF3-9820-41CA-B52C-32BF7981974C}"/>
              </a:ext>
            </a:extLst>
          </p:cNvPr>
          <p:cNvPicPr>
            <a:picLocks noChangeAspect="1"/>
          </p:cNvPicPr>
          <p:nvPr/>
        </p:nvPicPr>
        <p:blipFill>
          <a:blip r:embed="rId3"/>
          <a:stretch>
            <a:fillRect/>
          </a:stretch>
        </p:blipFill>
        <p:spPr>
          <a:xfrm>
            <a:off x="2801366" y="1833239"/>
            <a:ext cx="5394005" cy="1595761"/>
          </a:xfrm>
          <a:prstGeom prst="rect">
            <a:avLst/>
          </a:prstGeom>
        </p:spPr>
      </p:pic>
      <p:sp>
        <p:nvSpPr>
          <p:cNvPr id="8" name="Rectangle 7">
            <a:extLst>
              <a:ext uri="{FF2B5EF4-FFF2-40B4-BE49-F238E27FC236}">
                <a16:creationId xmlns:a16="http://schemas.microsoft.com/office/drawing/2014/main" id="{8C237997-2EC8-C34A-AD63-93590B837CC8}"/>
              </a:ext>
            </a:extLst>
          </p:cNvPr>
          <p:cNvSpPr/>
          <p:nvPr/>
        </p:nvSpPr>
        <p:spPr>
          <a:xfrm>
            <a:off x="0" y="1055195"/>
            <a:ext cx="3890873" cy="369332"/>
          </a:xfrm>
          <a:prstGeom prst="rect">
            <a:avLst/>
          </a:prstGeom>
        </p:spPr>
        <p:txBody>
          <a:bodyPr wrap="none">
            <a:spAutoFit/>
          </a:bodyPr>
          <a:lstStyle/>
          <a:p>
            <a:r>
              <a:rPr lang="en-US" b="1" dirty="0">
                <a:solidFill>
                  <a:srgbClr val="FF0000"/>
                </a:solidFill>
              </a:rPr>
              <a:t>Fast</a:t>
            </a:r>
            <a:r>
              <a:rPr lang="en-US" b="1" dirty="0"/>
              <a:t> Auto Augmentation </a:t>
            </a:r>
            <a:r>
              <a:rPr lang="en-US" b="1" dirty="0">
                <a:hlinkClick r:id="rId4"/>
              </a:rPr>
              <a:t>Lim et al 2019</a:t>
            </a:r>
            <a:endParaRPr lang="en-US" b="1" dirty="0"/>
          </a:p>
        </p:txBody>
      </p:sp>
    </p:spTree>
    <p:extLst>
      <p:ext uri="{BB962C8B-B14F-4D97-AF65-F5344CB8AC3E}">
        <p14:creationId xmlns:p14="http://schemas.microsoft.com/office/powerpoint/2010/main" val="2646389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82"/>
          <p:cNvSpPr txBox="1">
            <a:spLocks noGrp="1"/>
          </p:cNvSpPr>
          <p:nvPr>
            <p:ph type="title"/>
          </p:nvPr>
        </p:nvSpPr>
        <p:spPr>
          <a:xfrm>
            <a:off x="1" y="-1"/>
            <a:ext cx="12192000" cy="1020923"/>
          </a:xfrm>
          <a:prstGeom prst="rect">
            <a:avLst/>
          </a:prstGeom>
        </p:spPr>
        <p:txBody>
          <a:bodyPr spcFirstLastPara="1" vert="horz" wrap="square" lIns="121900" tIns="121900" rIns="121900" bIns="121900" rtlCol="0" anchor="t" anchorCtr="0">
            <a:noAutofit/>
          </a:bodyPr>
          <a:lstStyle/>
          <a:p>
            <a:pPr algn="ctr"/>
            <a:r>
              <a:rPr lang="en-US" sz="3600" dirty="0">
                <a:solidFill>
                  <a:srgbClr val="0052D6"/>
                </a:solidFill>
              </a:rPr>
              <a:t>We Try to Apply </a:t>
            </a:r>
            <a:r>
              <a:rPr lang="en" sz="3600" dirty="0">
                <a:solidFill>
                  <a:srgbClr val="0052D6"/>
                </a:solidFill>
              </a:rPr>
              <a:t>Bayes’ Theorem </a:t>
            </a:r>
            <a:br>
              <a:rPr lang="en" sz="3600" dirty="0">
                <a:solidFill>
                  <a:srgbClr val="0052D6"/>
                </a:solidFill>
              </a:rPr>
            </a:br>
            <a:r>
              <a:rPr lang="en-US" sz="3600" dirty="0">
                <a:solidFill>
                  <a:srgbClr val="0052D6"/>
                </a:solidFill>
              </a:rPr>
              <a:t>Hyperparameter Optimization</a:t>
            </a:r>
            <a:endParaRPr sz="3600" dirty="0">
              <a:solidFill>
                <a:srgbClr val="0052D6"/>
              </a:solidFill>
            </a:endParaRPr>
          </a:p>
        </p:txBody>
      </p:sp>
      <mc:AlternateContent xmlns:mc="http://schemas.openxmlformats.org/markup-compatibility/2006" xmlns:a14="http://schemas.microsoft.com/office/drawing/2010/main">
        <mc:Choice Requires="a14">
          <p:sp>
            <p:nvSpPr>
              <p:cNvPr id="1392" name="Google Shape;1392;p82"/>
              <p:cNvSpPr txBox="1">
                <a:spLocks noGrp="1"/>
              </p:cNvSpPr>
              <p:nvPr>
                <p:ph type="body" idx="1"/>
              </p:nvPr>
            </p:nvSpPr>
            <p:spPr>
              <a:xfrm>
                <a:off x="0" y="478781"/>
                <a:ext cx="12192000" cy="4555200"/>
              </a:xfrm>
              <a:prstGeom prst="rect">
                <a:avLst/>
              </a:prstGeom>
            </p:spPr>
            <p:txBody>
              <a:bodyPr spcFirstLastPara="1" vert="horz" wrap="square" lIns="121900" tIns="121900" rIns="121900" bIns="121900" rtlCol="0" anchor="t" anchorCtr="0">
                <a:noAutofit/>
              </a:bodyPr>
              <a:lstStyle/>
              <a:p>
                <a:pPr marL="2438339" indent="609585" algn="ctr">
                  <a:lnSpc>
                    <a:spcPct val="100000"/>
                  </a:lnSpc>
                  <a:buNone/>
                </a:pPr>
                <a:endParaRPr sz="4800" dirty="0"/>
              </a:p>
              <a:p>
                <a:pPr marL="0" indent="609585" algn="ctr">
                  <a:spcBef>
                    <a:spcPts val="2133"/>
                  </a:spcBef>
                  <a:buNone/>
                </a:pPr>
                <a:r>
                  <a:rPr lang="en" sz="4800" dirty="0"/>
                  <a:t>P(</a:t>
                </a:r>
                <a:r>
                  <a:rPr lang="en" sz="1800" dirty="0"/>
                  <a:t>Acc metric</a:t>
                </a:r>
                <a:r>
                  <a:rPr lang="en" sz="3600" dirty="0"/>
                  <a:t>|</a:t>
                </a:r>
                <a14:m>
                  <m:oMath xmlns:m="http://schemas.openxmlformats.org/officeDocument/2006/math">
                    <m:r>
                      <m:rPr>
                        <m:nor/>
                      </m:rPr>
                      <a:rPr lang="en-US" sz="1800" i="1" dirty="0">
                        <a:latin typeface="Cambria Math" panose="02040503050406030204" pitchFamily="18" charset="0"/>
                      </a:rPr>
                      <m:t>Set</m:t>
                    </m:r>
                    <m:r>
                      <m:rPr>
                        <m:nor/>
                      </m:rPr>
                      <a:rPr lang="en-US" sz="1800" dirty="0">
                        <a:latin typeface="Cambria Math" panose="02040503050406030204" pitchFamily="18" charset="0"/>
                      </a:rPr>
                      <m:t>  </m:t>
                    </m:r>
                    <m:r>
                      <m:rPr>
                        <m:nor/>
                      </m:rPr>
                      <a:rPr lang="en-US" sz="1800" dirty="0">
                        <a:latin typeface="Cambria Math" panose="02040503050406030204" pitchFamily="18" charset="0"/>
                      </a:rPr>
                      <m:t>transforms</m:t>
                    </m:r>
                  </m:oMath>
                </a14:m>
                <a:r>
                  <a:rPr lang="en" sz="4000" dirty="0"/>
                  <a:t>)  =  P(</a:t>
                </a:r>
                <a14:m>
                  <m:oMath xmlns:m="http://schemas.openxmlformats.org/officeDocument/2006/math">
                    <m:r>
                      <m:rPr>
                        <m:nor/>
                      </m:rPr>
                      <a:rPr lang="en-US" sz="2000" i="1" dirty="0">
                        <a:latin typeface="Cambria Math" panose="02040503050406030204" pitchFamily="18" charset="0"/>
                      </a:rPr>
                      <m:t>S</m:t>
                    </m:r>
                    <m:r>
                      <m:rPr>
                        <m:nor/>
                      </m:rPr>
                      <a:rPr lang="en-US" sz="2000" b="0" i="1" dirty="0" smtClean="0">
                        <a:latin typeface="Cambria Math" panose="02040503050406030204" pitchFamily="18" charset="0"/>
                      </a:rPr>
                      <m:t>et</m:t>
                    </m:r>
                    <m:r>
                      <m:rPr>
                        <m:nor/>
                      </m:rPr>
                      <a:rPr lang="en-US" sz="2000" b="0" i="0" dirty="0" smtClean="0">
                        <a:latin typeface="Cambria Math" panose="02040503050406030204" pitchFamily="18" charset="0"/>
                      </a:rPr>
                      <m:t>  </m:t>
                    </m:r>
                    <m:r>
                      <m:rPr>
                        <m:nor/>
                      </m:rPr>
                      <a:rPr lang="en-US" sz="2000" b="0" i="0" dirty="0" smtClean="0">
                        <a:latin typeface="Cambria Math" panose="02040503050406030204" pitchFamily="18" charset="0"/>
                      </a:rPr>
                      <m:t>transforms</m:t>
                    </m:r>
                    <m:r>
                      <m:rPr>
                        <m:nor/>
                      </m:rPr>
                      <a:rPr lang="en-US" sz="2000" dirty="0"/>
                      <m:t> </m:t>
                    </m:r>
                    <m:r>
                      <m:rPr>
                        <m:nor/>
                      </m:rPr>
                      <a:rPr lang="en-US" sz="2000" dirty="0"/>
                      <m:t>combination</m:t>
                    </m:r>
                  </m:oMath>
                </a14:m>
                <a:r>
                  <a:rPr lang="en" sz="2000" dirty="0"/>
                  <a:t> </a:t>
                </a:r>
                <a:r>
                  <a:rPr lang="en" sz="4000" dirty="0"/>
                  <a:t>|</a:t>
                </a:r>
                <a:r>
                  <a:rPr lang="en-US" sz="4000" dirty="0"/>
                  <a:t> </a:t>
                </a:r>
                <a14:m>
                  <m:oMath xmlns:m="http://schemas.openxmlformats.org/officeDocument/2006/math">
                    <m:r>
                      <m:rPr>
                        <m:nor/>
                      </m:rPr>
                      <a:rPr lang="en-US" sz="2000" b="0" i="0" dirty="0" smtClean="0"/>
                      <m:t>AC</m:t>
                    </m:r>
                    <m:r>
                      <m:rPr>
                        <m:nor/>
                      </m:rPr>
                      <a:rPr lang="en-US" sz="2000" b="0" i="0" dirty="0" smtClean="0"/>
                      <m:t> </m:t>
                    </m:r>
                    <m:r>
                      <m:rPr>
                        <m:nor/>
                      </m:rPr>
                      <a:rPr lang="en-US" sz="2000" b="0" i="0" dirty="0" smtClean="0"/>
                      <m:t>metric</m:t>
                    </m:r>
                  </m:oMath>
                </a14:m>
                <a:r>
                  <a:rPr lang="en" sz="4000" dirty="0"/>
                  <a:t>)  P(</a:t>
                </a:r>
                <a14:m>
                  <m:oMath xmlns:m="http://schemas.openxmlformats.org/officeDocument/2006/math">
                    <m:r>
                      <m:rPr>
                        <m:nor/>
                      </m:rPr>
                      <a:rPr lang="en-US" sz="2000" dirty="0"/>
                      <m:t>AC</m:t>
                    </m:r>
                    <m:r>
                      <m:rPr>
                        <m:nor/>
                      </m:rPr>
                      <a:rPr lang="en-US" sz="2000" dirty="0"/>
                      <m:t> </m:t>
                    </m:r>
                    <m:r>
                      <m:rPr>
                        <m:nor/>
                      </m:rPr>
                      <a:rPr lang="en-US" sz="2000" dirty="0"/>
                      <m:t>metric</m:t>
                    </m:r>
                  </m:oMath>
                </a14:m>
                <a:r>
                  <a:rPr lang="en" sz="4000" dirty="0"/>
                  <a:t>)</a:t>
                </a:r>
                <a:endParaRPr sz="4000" dirty="0"/>
              </a:p>
              <a:p>
                <a:pPr marL="0" indent="0" algn="ctr">
                  <a:spcBef>
                    <a:spcPts val="2133"/>
                  </a:spcBef>
                  <a:spcAft>
                    <a:spcPts val="2133"/>
                  </a:spcAft>
                  <a:buNone/>
                </a:pPr>
                <a:r>
                  <a:rPr lang="en" sz="4000" dirty="0"/>
                  <a:t>								P(</a:t>
                </a:r>
                <a14:m>
                  <m:oMath xmlns:m="http://schemas.openxmlformats.org/officeDocument/2006/math">
                    <m:r>
                      <m:rPr>
                        <m:nor/>
                      </m:rPr>
                      <a:rPr lang="en-US" sz="2000" i="1" dirty="0">
                        <a:latin typeface="Cambria Math" panose="02040503050406030204" pitchFamily="18" charset="0"/>
                      </a:rPr>
                      <m:t>Set</m:t>
                    </m:r>
                    <m:r>
                      <m:rPr>
                        <m:nor/>
                      </m:rPr>
                      <a:rPr lang="en-US" sz="2000" dirty="0">
                        <a:latin typeface="Cambria Math" panose="02040503050406030204" pitchFamily="18" charset="0"/>
                      </a:rPr>
                      <m:t>  </m:t>
                    </m:r>
                    <m:r>
                      <m:rPr>
                        <m:nor/>
                      </m:rPr>
                      <a:rPr lang="en-US" sz="2000" dirty="0">
                        <a:latin typeface="Cambria Math" panose="02040503050406030204" pitchFamily="18" charset="0"/>
                      </a:rPr>
                      <m:t>transforms</m:t>
                    </m:r>
                    <m:r>
                      <m:rPr>
                        <m:nor/>
                      </m:rPr>
                      <a:rPr lang="en-US" sz="2000" b="0" i="0" dirty="0" smtClean="0">
                        <a:latin typeface="Cambria Math" panose="02040503050406030204" pitchFamily="18" charset="0"/>
                      </a:rPr>
                      <m:t> </m:t>
                    </m:r>
                    <m:r>
                      <m:rPr>
                        <m:nor/>
                      </m:rPr>
                      <a:rPr lang="en-US" sz="2000" dirty="0"/>
                      <m:t>combination</m:t>
                    </m:r>
                  </m:oMath>
                </a14:m>
                <a:r>
                  <a:rPr lang="en" sz="2000" dirty="0"/>
                  <a:t> </a:t>
                </a:r>
                <a:r>
                  <a:rPr lang="en" sz="4000" dirty="0"/>
                  <a:t>)</a:t>
                </a:r>
                <a:endParaRPr sz="4000" dirty="0"/>
              </a:p>
            </p:txBody>
          </p:sp>
        </mc:Choice>
        <mc:Fallback xmlns="">
          <p:sp>
            <p:nvSpPr>
              <p:cNvPr id="1392" name="Google Shape;1392;p82"/>
              <p:cNvSpPr txBox="1">
                <a:spLocks noGrp="1" noRot="1" noChangeAspect="1" noMove="1" noResize="1" noEditPoints="1" noAdjustHandles="1" noChangeArrowheads="1" noChangeShapeType="1" noTextEdit="1"/>
              </p:cNvSpPr>
              <p:nvPr>
                <p:ph type="body" idx="1"/>
              </p:nvPr>
            </p:nvSpPr>
            <p:spPr>
              <a:xfrm>
                <a:off x="0" y="478781"/>
                <a:ext cx="12192000" cy="4555200"/>
              </a:xfrm>
              <a:prstGeom prst="rect">
                <a:avLst/>
              </a:prstGeom>
              <a:blipFill>
                <a:blip r:embed="rId3"/>
                <a:stretch>
                  <a:fillRect/>
                </a:stretch>
              </a:blipFill>
            </p:spPr>
            <p:txBody>
              <a:bodyPr/>
              <a:lstStyle/>
              <a:p>
                <a:r>
                  <a:rPr lang="en-US">
                    <a:noFill/>
                  </a:rPr>
                  <a:t> </a:t>
                </a:r>
              </a:p>
            </p:txBody>
          </p:sp>
        </mc:Fallback>
      </mc:AlternateContent>
      <p:cxnSp>
        <p:nvCxnSpPr>
          <p:cNvPr id="1393" name="Google Shape;1393;p82"/>
          <p:cNvCxnSpPr>
            <a:cxnSpLocks/>
          </p:cNvCxnSpPr>
          <p:nvPr/>
        </p:nvCxnSpPr>
        <p:spPr>
          <a:xfrm>
            <a:off x="5045535" y="2463463"/>
            <a:ext cx="6645705" cy="0"/>
          </a:xfrm>
          <a:prstGeom prst="straightConnector1">
            <a:avLst/>
          </a:prstGeom>
          <a:noFill/>
          <a:ln w="38100" cap="flat" cmpd="sng">
            <a:solidFill>
              <a:srgbClr val="CCCCCC"/>
            </a:solidFill>
            <a:prstDash val="solid"/>
            <a:round/>
            <a:headEnd type="none" w="med" len="med"/>
            <a:tailEnd type="none" w="med" len="med"/>
          </a:ln>
        </p:spPr>
      </p:cxnSp>
      <p:sp>
        <p:nvSpPr>
          <p:cNvPr id="6" name="Rectangle 5">
            <a:extLst>
              <a:ext uri="{FF2B5EF4-FFF2-40B4-BE49-F238E27FC236}">
                <a16:creationId xmlns:a16="http://schemas.microsoft.com/office/drawing/2014/main" id="{C91149FB-61A8-4B14-95C5-EBD53E1BA057}"/>
              </a:ext>
            </a:extLst>
          </p:cNvPr>
          <p:cNvSpPr/>
          <p:nvPr/>
        </p:nvSpPr>
        <p:spPr>
          <a:xfrm>
            <a:off x="-14581" y="3386356"/>
            <a:ext cx="11882952" cy="830997"/>
          </a:xfrm>
          <a:prstGeom prst="rect">
            <a:avLst/>
          </a:prstGeom>
        </p:spPr>
        <p:txBody>
          <a:bodyPr wrap="square">
            <a:spAutoFit/>
          </a:bodyPr>
          <a:lstStyle/>
          <a:p>
            <a:pPr algn="ctr"/>
            <a:r>
              <a:rPr lang="en-US" sz="2400" dirty="0">
                <a:solidFill>
                  <a:srgbClr val="FF0000"/>
                </a:solidFill>
                <a:latin typeface="Source Serif Pro"/>
              </a:rPr>
              <a:t>is the probability of </a:t>
            </a:r>
            <a:r>
              <a:rPr lang="en-US" sz="2400" b="1" dirty="0">
                <a:solidFill>
                  <a:srgbClr val="FF0000"/>
                </a:solidFill>
                <a:latin typeface="Source Serif Pro"/>
              </a:rPr>
              <a:t>given metric </a:t>
            </a:r>
            <a:r>
              <a:rPr lang="en-US" sz="2400" dirty="0">
                <a:solidFill>
                  <a:srgbClr val="FF0000"/>
                </a:solidFill>
                <a:latin typeface="Source Serif Pro"/>
              </a:rPr>
              <a:t>to be minimized/maximized </a:t>
            </a:r>
            <a:r>
              <a:rPr lang="en-US" sz="2400" b="1" dirty="0">
                <a:solidFill>
                  <a:srgbClr val="FF0000"/>
                </a:solidFill>
                <a:latin typeface="Source Serif Pro"/>
              </a:rPr>
              <a:t>given the combination of hyperparameter</a:t>
            </a:r>
            <a:r>
              <a:rPr lang="en-US" sz="2400" dirty="0">
                <a:solidFill>
                  <a:srgbClr val="FF0000"/>
                </a:solidFill>
                <a:latin typeface="Source Serif Pro"/>
              </a:rPr>
              <a:t>.</a:t>
            </a:r>
            <a:endParaRPr lang="en-US" sz="2400" b="0" i="0" dirty="0">
              <a:solidFill>
                <a:srgbClr val="FF0000"/>
              </a:solidFill>
              <a:effectLst/>
              <a:latin typeface="Source Serif Pro"/>
            </a:endParaRPr>
          </a:p>
        </p:txBody>
      </p:sp>
      <p:sp>
        <p:nvSpPr>
          <p:cNvPr id="2" name="Rectangle: Rounded Corners 1">
            <a:extLst>
              <a:ext uri="{FF2B5EF4-FFF2-40B4-BE49-F238E27FC236}">
                <a16:creationId xmlns:a16="http://schemas.microsoft.com/office/drawing/2014/main" id="{3394E602-CC27-42C7-857A-9D7AB2D0777A}"/>
              </a:ext>
            </a:extLst>
          </p:cNvPr>
          <p:cNvSpPr/>
          <p:nvPr/>
        </p:nvSpPr>
        <p:spPr>
          <a:xfrm>
            <a:off x="679010" y="1503336"/>
            <a:ext cx="4366525" cy="8691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B5DD948-DE78-4FAC-A8E8-7A3D030D64EF}"/>
              </a:ext>
            </a:extLst>
          </p:cNvPr>
          <p:cNvSpPr/>
          <p:nvPr/>
        </p:nvSpPr>
        <p:spPr>
          <a:xfrm>
            <a:off x="10458957" y="1630761"/>
            <a:ext cx="1564045" cy="62348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C57A43-F2B1-4748-8B8D-84EAFC75C37F}"/>
              </a:ext>
            </a:extLst>
          </p:cNvPr>
          <p:cNvSpPr/>
          <p:nvPr/>
        </p:nvSpPr>
        <p:spPr>
          <a:xfrm>
            <a:off x="-228901" y="4429839"/>
            <a:ext cx="11691240" cy="830997"/>
          </a:xfrm>
          <a:prstGeom prst="rect">
            <a:avLst/>
          </a:prstGeom>
        </p:spPr>
        <p:txBody>
          <a:bodyPr wrap="square">
            <a:spAutoFit/>
          </a:bodyPr>
          <a:lstStyle/>
          <a:p>
            <a:pPr algn="ctr"/>
            <a:r>
              <a:rPr lang="en-US" sz="2400" dirty="0">
                <a:solidFill>
                  <a:srgbClr val="002060"/>
                </a:solidFill>
                <a:latin typeface="Source Serif Pro"/>
              </a:rPr>
              <a:t>is the probability of a </a:t>
            </a:r>
            <a:r>
              <a:rPr lang="en-US" sz="2400" b="1" dirty="0">
                <a:solidFill>
                  <a:srgbClr val="002060"/>
                </a:solidFill>
                <a:latin typeface="Source Serif Pro"/>
              </a:rPr>
              <a:t>certain hyperparameter combination </a:t>
            </a:r>
            <a:r>
              <a:rPr lang="en-US" sz="2400" dirty="0">
                <a:solidFill>
                  <a:srgbClr val="002060"/>
                </a:solidFill>
                <a:latin typeface="Source Serif Pro"/>
              </a:rPr>
              <a:t>IF the given metric is minimized/maximized.</a:t>
            </a:r>
          </a:p>
        </p:txBody>
      </p:sp>
      <p:sp>
        <p:nvSpPr>
          <p:cNvPr id="9" name="Rectangle 8">
            <a:extLst>
              <a:ext uri="{FF2B5EF4-FFF2-40B4-BE49-F238E27FC236}">
                <a16:creationId xmlns:a16="http://schemas.microsoft.com/office/drawing/2014/main" id="{DEE96604-589D-4BC4-A33E-3305825CEF77}"/>
              </a:ext>
            </a:extLst>
          </p:cNvPr>
          <p:cNvSpPr/>
          <p:nvPr/>
        </p:nvSpPr>
        <p:spPr>
          <a:xfrm>
            <a:off x="62144" y="5290122"/>
            <a:ext cx="3824893" cy="461665"/>
          </a:xfrm>
          <a:prstGeom prst="rect">
            <a:avLst/>
          </a:prstGeom>
        </p:spPr>
        <p:txBody>
          <a:bodyPr wrap="none">
            <a:spAutoFit/>
          </a:bodyPr>
          <a:lstStyle/>
          <a:p>
            <a:r>
              <a:rPr lang="en-US" sz="2400" dirty="0">
                <a:solidFill>
                  <a:srgbClr val="7030A0"/>
                </a:solidFill>
                <a:latin typeface="Source Serif Pro"/>
              </a:rPr>
              <a:t>is The </a:t>
            </a:r>
            <a:r>
              <a:rPr lang="en-US" sz="2400" b="1" dirty="0">
                <a:solidFill>
                  <a:srgbClr val="7030A0"/>
                </a:solidFill>
                <a:latin typeface="Source Serif Pro"/>
              </a:rPr>
              <a:t>initial metric quantity</a:t>
            </a:r>
            <a:r>
              <a:rPr lang="en-US" sz="2400" dirty="0">
                <a:solidFill>
                  <a:srgbClr val="7030A0"/>
                </a:solidFill>
                <a:latin typeface="Source Serif Pro"/>
              </a:rPr>
              <a:t>.</a:t>
            </a:r>
            <a:endParaRPr lang="en-US" sz="2400" b="0" i="0" dirty="0">
              <a:solidFill>
                <a:srgbClr val="7030A0"/>
              </a:solidFill>
              <a:effectLst/>
              <a:latin typeface="Source Serif Pro"/>
            </a:endParaRPr>
          </a:p>
        </p:txBody>
      </p:sp>
      <p:sp>
        <p:nvSpPr>
          <p:cNvPr id="10" name="Rectangle: Rounded Corners 9">
            <a:extLst>
              <a:ext uri="{FF2B5EF4-FFF2-40B4-BE49-F238E27FC236}">
                <a16:creationId xmlns:a16="http://schemas.microsoft.com/office/drawing/2014/main" id="{3F2F407B-D114-4F14-9E42-C202FF4DE1DC}"/>
              </a:ext>
            </a:extLst>
          </p:cNvPr>
          <p:cNvSpPr/>
          <p:nvPr/>
        </p:nvSpPr>
        <p:spPr>
          <a:xfrm>
            <a:off x="5239135" y="1503336"/>
            <a:ext cx="4731550" cy="869131"/>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89D3E16-6761-47ED-92A0-5E76CFD0C23E}"/>
              </a:ext>
            </a:extLst>
          </p:cNvPr>
          <p:cNvSpPr/>
          <p:nvPr/>
        </p:nvSpPr>
        <p:spPr>
          <a:xfrm>
            <a:off x="7604910" y="2486528"/>
            <a:ext cx="4263461" cy="67180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54B3750-862F-42F8-9159-FB14D2D20D8B}"/>
              </a:ext>
            </a:extLst>
          </p:cNvPr>
          <p:cNvSpPr/>
          <p:nvPr/>
        </p:nvSpPr>
        <p:spPr>
          <a:xfrm>
            <a:off x="0" y="6007928"/>
            <a:ext cx="12639324" cy="461665"/>
          </a:xfrm>
          <a:prstGeom prst="rect">
            <a:avLst/>
          </a:prstGeom>
        </p:spPr>
        <p:txBody>
          <a:bodyPr wrap="square">
            <a:spAutoFit/>
          </a:bodyPr>
          <a:lstStyle/>
          <a:p>
            <a:r>
              <a:rPr lang="en-US" sz="2400" dirty="0">
                <a:solidFill>
                  <a:srgbClr val="00B0F0"/>
                </a:solidFill>
              </a:rPr>
              <a:t>is the probability of getting that particular hyperparameter combination</a:t>
            </a:r>
          </a:p>
        </p:txBody>
      </p:sp>
    </p:spTree>
    <p:extLst>
      <p:ext uri="{BB962C8B-B14F-4D97-AF65-F5344CB8AC3E}">
        <p14:creationId xmlns:p14="http://schemas.microsoft.com/office/powerpoint/2010/main" val="13253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60F0A-8156-48DB-BBAC-3D29A0CD74AE}"/>
              </a:ext>
            </a:extLst>
          </p:cNvPr>
          <p:cNvPicPr>
            <a:picLocks noChangeAspect="1"/>
          </p:cNvPicPr>
          <p:nvPr/>
        </p:nvPicPr>
        <p:blipFill>
          <a:blip r:embed="rId3"/>
          <a:stretch>
            <a:fillRect/>
          </a:stretch>
        </p:blipFill>
        <p:spPr>
          <a:xfrm>
            <a:off x="1345574" y="1627622"/>
            <a:ext cx="9536712" cy="4471337"/>
          </a:xfrm>
          <a:prstGeom prst="rect">
            <a:avLst/>
          </a:prstGeom>
        </p:spPr>
      </p:pic>
      <p:sp>
        <p:nvSpPr>
          <p:cNvPr id="5" name="Title 1">
            <a:extLst>
              <a:ext uri="{FF2B5EF4-FFF2-40B4-BE49-F238E27FC236}">
                <a16:creationId xmlns:a16="http://schemas.microsoft.com/office/drawing/2014/main" id="{96696050-D9ED-4756-A81E-9DDF60C311CF}"/>
              </a:ext>
            </a:extLst>
          </p:cNvPr>
          <p:cNvSpPr txBox="1">
            <a:spLocks/>
          </p:cNvSpPr>
          <p:nvPr/>
        </p:nvSpPr>
        <p:spPr>
          <a:xfrm>
            <a:off x="348343" y="-13317"/>
            <a:ext cx="11495314" cy="700836"/>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b="1" dirty="0">
                <a:solidFill>
                  <a:srgbClr val="0052D6"/>
                </a:solidFill>
              </a:rPr>
              <a:t>Supervised Learning </a:t>
            </a:r>
            <a:r>
              <a:rPr lang="en-US" dirty="0">
                <a:solidFill>
                  <a:srgbClr val="0052D6"/>
                </a:solidFill>
              </a:rPr>
              <a:t>–Data Augmentation</a:t>
            </a:r>
          </a:p>
        </p:txBody>
      </p:sp>
      <p:sp>
        <p:nvSpPr>
          <p:cNvPr id="6" name="TextBox 5">
            <a:extLst>
              <a:ext uri="{FF2B5EF4-FFF2-40B4-BE49-F238E27FC236}">
                <a16:creationId xmlns:a16="http://schemas.microsoft.com/office/drawing/2014/main" id="{1C542DAB-1B69-4DBC-8689-B1C8568452BD}"/>
              </a:ext>
            </a:extLst>
          </p:cNvPr>
          <p:cNvSpPr txBox="1"/>
          <p:nvPr/>
        </p:nvSpPr>
        <p:spPr>
          <a:xfrm>
            <a:off x="3890873" y="6065186"/>
            <a:ext cx="4002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rgbClr val="0070C0"/>
                </a:solidFill>
                <a:effectLst/>
                <a:uLnTx/>
                <a:uFillTx/>
                <a:latin typeface="Calibri Light" panose="020F0302020204030204"/>
                <a:ea typeface="+mn-ea"/>
                <a:cs typeface="+mn-cs"/>
              </a:rPr>
              <a:t>Policy Bayesian optimization Search</a:t>
            </a:r>
            <a:endParaRPr kumimoji="0" lang="en-US" sz="2000" b="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72195AA-E3AE-487A-9EF1-F1910725C1FA}"/>
              </a:ext>
            </a:extLst>
          </p:cNvPr>
          <p:cNvSpPr/>
          <p:nvPr/>
        </p:nvSpPr>
        <p:spPr>
          <a:xfrm>
            <a:off x="0" y="1092008"/>
            <a:ext cx="3890873" cy="369332"/>
          </a:xfrm>
          <a:prstGeom prst="rect">
            <a:avLst/>
          </a:prstGeom>
        </p:spPr>
        <p:txBody>
          <a:bodyPr wrap="none">
            <a:spAutoFit/>
          </a:bodyPr>
          <a:lstStyle/>
          <a:p>
            <a:r>
              <a:rPr lang="en-US" b="1" dirty="0">
                <a:solidFill>
                  <a:srgbClr val="FF0000"/>
                </a:solidFill>
              </a:rPr>
              <a:t>Fast</a:t>
            </a:r>
            <a:r>
              <a:rPr lang="en-US" b="1" dirty="0"/>
              <a:t> Auto Augmentation </a:t>
            </a:r>
            <a:r>
              <a:rPr lang="en-US" b="1" dirty="0">
                <a:hlinkClick r:id="rId4"/>
              </a:rPr>
              <a:t>Lim et al 2019</a:t>
            </a:r>
            <a:endParaRPr lang="en-US" b="1" dirty="0"/>
          </a:p>
        </p:txBody>
      </p:sp>
    </p:spTree>
    <p:extLst>
      <p:ext uri="{BB962C8B-B14F-4D97-AF65-F5344CB8AC3E}">
        <p14:creationId xmlns:p14="http://schemas.microsoft.com/office/powerpoint/2010/main" val="3390123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8DFB7-22A5-47F6-ABC6-5D8D7F0D2D01}"/>
              </a:ext>
            </a:extLst>
          </p:cNvPr>
          <p:cNvSpPr>
            <a:spLocks noGrp="1"/>
          </p:cNvSpPr>
          <p:nvPr>
            <p:ph idx="1"/>
          </p:nvPr>
        </p:nvSpPr>
        <p:spPr>
          <a:xfrm>
            <a:off x="348343" y="825623"/>
            <a:ext cx="11739239" cy="5495279"/>
          </a:xfrm>
        </p:spPr>
        <p:txBody>
          <a:bodyPr/>
          <a:lstStyle/>
          <a:p>
            <a:r>
              <a:rPr lang="en-US" b="1" dirty="0"/>
              <a:t>Auto Augmentation </a:t>
            </a:r>
          </a:p>
        </p:txBody>
      </p:sp>
      <p:sp>
        <p:nvSpPr>
          <p:cNvPr id="4" name="Title 1">
            <a:extLst>
              <a:ext uri="{FF2B5EF4-FFF2-40B4-BE49-F238E27FC236}">
                <a16:creationId xmlns:a16="http://schemas.microsoft.com/office/drawing/2014/main" id="{3A795D3D-683C-43E6-969C-07AC30C6BA58}"/>
              </a:ext>
            </a:extLst>
          </p:cNvPr>
          <p:cNvSpPr>
            <a:spLocks noGrp="1"/>
          </p:cNvSpPr>
          <p:nvPr>
            <p:ph type="title"/>
          </p:nvPr>
        </p:nvSpPr>
        <p:spPr>
          <a:xfrm>
            <a:off x="348343" y="18256"/>
            <a:ext cx="11495314" cy="700836"/>
          </a:xfrm>
        </p:spPr>
        <p:txBody>
          <a:bodyPr/>
          <a:lstStyle/>
          <a:p>
            <a:pPr algn="ctr"/>
            <a:r>
              <a:rPr lang="en-US" dirty="0">
                <a:solidFill>
                  <a:srgbClr val="0070C0"/>
                </a:solidFill>
              </a:rPr>
              <a:t>Supervised Learning –Data Augmentation</a:t>
            </a:r>
          </a:p>
        </p:txBody>
      </p:sp>
      <p:pic>
        <p:nvPicPr>
          <p:cNvPr id="2" name="Picture 1">
            <a:extLst>
              <a:ext uri="{FF2B5EF4-FFF2-40B4-BE49-F238E27FC236}">
                <a16:creationId xmlns:a16="http://schemas.microsoft.com/office/drawing/2014/main" id="{9B898D60-17CF-46BE-B4AE-F4AFBBB8D46B}"/>
              </a:ext>
            </a:extLst>
          </p:cNvPr>
          <p:cNvPicPr>
            <a:picLocks noChangeAspect="1"/>
          </p:cNvPicPr>
          <p:nvPr/>
        </p:nvPicPr>
        <p:blipFill>
          <a:blip r:embed="rId2"/>
          <a:stretch>
            <a:fillRect/>
          </a:stretch>
        </p:blipFill>
        <p:spPr>
          <a:xfrm>
            <a:off x="0" y="1979387"/>
            <a:ext cx="5639341" cy="2457320"/>
          </a:xfrm>
          <a:prstGeom prst="rect">
            <a:avLst/>
          </a:prstGeom>
        </p:spPr>
      </p:pic>
      <p:pic>
        <p:nvPicPr>
          <p:cNvPr id="5" name="Picture 4">
            <a:extLst>
              <a:ext uri="{FF2B5EF4-FFF2-40B4-BE49-F238E27FC236}">
                <a16:creationId xmlns:a16="http://schemas.microsoft.com/office/drawing/2014/main" id="{00602E72-F650-426A-ABBF-298234EFBB16}"/>
              </a:ext>
            </a:extLst>
          </p:cNvPr>
          <p:cNvPicPr>
            <a:picLocks noChangeAspect="1"/>
          </p:cNvPicPr>
          <p:nvPr/>
        </p:nvPicPr>
        <p:blipFill>
          <a:blip r:embed="rId3"/>
          <a:stretch>
            <a:fillRect/>
          </a:stretch>
        </p:blipFill>
        <p:spPr>
          <a:xfrm>
            <a:off x="6133900" y="1709653"/>
            <a:ext cx="5917988" cy="2727054"/>
          </a:xfrm>
          <a:prstGeom prst="rect">
            <a:avLst/>
          </a:prstGeom>
        </p:spPr>
      </p:pic>
      <p:sp>
        <p:nvSpPr>
          <p:cNvPr id="6" name="Rectangle 5">
            <a:extLst>
              <a:ext uri="{FF2B5EF4-FFF2-40B4-BE49-F238E27FC236}">
                <a16:creationId xmlns:a16="http://schemas.microsoft.com/office/drawing/2014/main" id="{9654873A-1AFF-44D4-BAEB-8B20DFA321FB}"/>
              </a:ext>
            </a:extLst>
          </p:cNvPr>
          <p:cNvSpPr/>
          <p:nvPr/>
        </p:nvSpPr>
        <p:spPr>
          <a:xfrm>
            <a:off x="6173604" y="4971399"/>
            <a:ext cx="587828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Neural Architecture Search with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Reinforcement Learning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Policy Gradient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Zoph</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 &amp; Le ICLR, 2017</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261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7339D3-B139-41C1-9917-93BB655C7F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 y="2025349"/>
            <a:ext cx="5710989" cy="3710656"/>
          </a:xfrm>
        </p:spPr>
      </p:pic>
      <p:sp>
        <p:nvSpPr>
          <p:cNvPr id="8" name="Rectangle 7">
            <a:extLst>
              <a:ext uri="{FF2B5EF4-FFF2-40B4-BE49-F238E27FC236}">
                <a16:creationId xmlns:a16="http://schemas.microsoft.com/office/drawing/2014/main" id="{356A58A3-FF11-466F-91B6-4587D7D19E9F}"/>
              </a:ext>
            </a:extLst>
          </p:cNvPr>
          <p:cNvSpPr/>
          <p:nvPr/>
        </p:nvSpPr>
        <p:spPr>
          <a:xfrm>
            <a:off x="7729679" y="5956659"/>
            <a:ext cx="2748766" cy="307777"/>
          </a:xfrm>
          <a:prstGeom prst="rect">
            <a:avLst/>
          </a:prstGeom>
        </p:spPr>
        <p:txBody>
          <a:bodyPr wrap="none">
            <a:spAutoFit/>
          </a:bodyPr>
          <a:lstStyle/>
          <a:p>
            <a:r>
              <a:rPr lang="en-US" sz="1400" dirty="0">
                <a:solidFill>
                  <a:schemeClr val="tx1">
                    <a:lumMod val="50000"/>
                    <a:lumOff val="50000"/>
                  </a:schemeClr>
                </a:solidFill>
                <a:hlinkClick r:id="rId3">
                  <a:extLst>
                    <a:ext uri="{A12FA001-AC4F-418D-AE19-62706E023703}">
                      <ahyp:hlinkClr xmlns:ahyp="http://schemas.microsoft.com/office/drawing/2018/hyperlinkcolor" val="tx"/>
                    </a:ext>
                  </a:extLst>
                </a:hlinkClick>
              </a:rPr>
              <a:t>Image source : https://gfycat.com/</a:t>
            </a:r>
            <a:r>
              <a:rPr lang="en-US" sz="1400" dirty="0">
                <a:solidFill>
                  <a:schemeClr val="tx1">
                    <a:lumMod val="50000"/>
                    <a:lumOff val="50000"/>
                  </a:schemeClr>
                </a:solidFill>
              </a:rPr>
              <a:t> </a:t>
            </a:r>
          </a:p>
        </p:txBody>
      </p:sp>
      <p:sp>
        <p:nvSpPr>
          <p:cNvPr id="9" name="TextBox 8">
            <a:extLst>
              <a:ext uri="{FF2B5EF4-FFF2-40B4-BE49-F238E27FC236}">
                <a16:creationId xmlns:a16="http://schemas.microsoft.com/office/drawing/2014/main" id="{16C298A3-00F9-4BF3-8380-FE73315211FD}"/>
              </a:ext>
            </a:extLst>
          </p:cNvPr>
          <p:cNvSpPr txBox="1"/>
          <p:nvPr/>
        </p:nvSpPr>
        <p:spPr>
          <a:xfrm>
            <a:off x="1445623" y="5956658"/>
            <a:ext cx="3921760" cy="307777"/>
          </a:xfrm>
          <a:prstGeom prst="rect">
            <a:avLst/>
          </a:prstGeom>
          <a:noFill/>
        </p:spPr>
        <p:txBody>
          <a:bodyPr wrap="square" rtlCol="0">
            <a:spAutoFit/>
          </a:bodyPr>
          <a:lstStyle/>
          <a:p>
            <a:r>
              <a:rPr lang="en-US" sz="1400" dirty="0">
                <a:solidFill>
                  <a:schemeClr val="tx1">
                    <a:lumMod val="50000"/>
                    <a:lumOff val="50000"/>
                  </a:schemeClr>
                </a:solidFill>
              </a:rPr>
              <a:t>This image © </a:t>
            </a:r>
            <a:r>
              <a:rPr lang="en-US" sz="1400" dirty="0" err="1">
                <a:solidFill>
                  <a:schemeClr val="tx1">
                    <a:lumMod val="50000"/>
                    <a:lumOff val="50000"/>
                  </a:schemeClr>
                </a:solidFill>
              </a:rPr>
              <a:t>Zalando</a:t>
            </a:r>
            <a:r>
              <a:rPr lang="en-US" sz="1400" dirty="0">
                <a:solidFill>
                  <a:schemeClr val="tx1">
                    <a:lumMod val="50000"/>
                    <a:lumOff val="50000"/>
                  </a:schemeClr>
                </a:solidFill>
              </a:rPr>
              <a:t> </a:t>
            </a:r>
            <a:r>
              <a:rPr lang="en-US" sz="1400" dirty="0" err="1">
                <a:solidFill>
                  <a:schemeClr val="tx1">
                    <a:lumMod val="50000"/>
                    <a:lumOff val="50000"/>
                  </a:schemeClr>
                </a:solidFill>
              </a:rPr>
              <a:t>Reserach</a:t>
            </a:r>
            <a:endParaRPr lang="en-US" sz="1400" dirty="0">
              <a:solidFill>
                <a:schemeClr val="tx1">
                  <a:lumMod val="50000"/>
                  <a:lumOff val="50000"/>
                </a:schemeClr>
              </a:solidFill>
            </a:endParaRPr>
          </a:p>
        </p:txBody>
      </p:sp>
      <p:sp>
        <p:nvSpPr>
          <p:cNvPr id="11" name="Content Placeholder 2">
            <a:extLst>
              <a:ext uri="{FF2B5EF4-FFF2-40B4-BE49-F238E27FC236}">
                <a16:creationId xmlns:a16="http://schemas.microsoft.com/office/drawing/2014/main" id="{FE2B14B3-CD8E-4C3B-9393-C9039983DDF0}"/>
              </a:ext>
            </a:extLst>
          </p:cNvPr>
          <p:cNvSpPr txBox="1">
            <a:spLocks/>
          </p:cNvSpPr>
          <p:nvPr/>
        </p:nvSpPr>
        <p:spPr>
          <a:xfrm>
            <a:off x="121920" y="1055955"/>
            <a:ext cx="1304617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Given a set of rewards or punishments, learn what actions to take next in the future</a:t>
            </a:r>
          </a:p>
        </p:txBody>
      </p:sp>
      <p:sp>
        <p:nvSpPr>
          <p:cNvPr id="12" name="Rectangle 11">
            <a:extLst>
              <a:ext uri="{FF2B5EF4-FFF2-40B4-BE49-F238E27FC236}">
                <a16:creationId xmlns:a16="http://schemas.microsoft.com/office/drawing/2014/main" id="{63812648-F2C4-45F7-9781-EEEC71E69A77}"/>
              </a:ext>
            </a:extLst>
          </p:cNvPr>
          <p:cNvSpPr/>
          <p:nvPr/>
        </p:nvSpPr>
        <p:spPr>
          <a:xfrm>
            <a:off x="0" y="-223520"/>
            <a:ext cx="4108625" cy="833433"/>
          </a:xfrm>
          <a:prstGeom prst="rect">
            <a:avLst/>
          </a:prstGeom>
        </p:spPr>
        <p:txBody>
          <a:bodyPr wrap="none">
            <a:spAutoFit/>
          </a:bodyPr>
          <a:lstStyle/>
          <a:p>
            <a:pPr lvl="0">
              <a:lnSpc>
                <a:spcPct val="200000"/>
              </a:lnSpc>
              <a:defRPr/>
            </a:pPr>
            <a:r>
              <a:rPr lang="en-US" sz="2800" b="1" dirty="0">
                <a:solidFill>
                  <a:srgbClr val="0052D6"/>
                </a:solidFill>
              </a:rPr>
              <a:t>3. Reinforcement Learning</a:t>
            </a:r>
          </a:p>
        </p:txBody>
      </p:sp>
      <p:pic>
        <p:nvPicPr>
          <p:cNvPr id="3" name="Picture 2">
            <a:extLst>
              <a:ext uri="{FF2B5EF4-FFF2-40B4-BE49-F238E27FC236}">
                <a16:creationId xmlns:a16="http://schemas.microsoft.com/office/drawing/2014/main" id="{3895894F-3D1E-4323-96A5-786284065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876" y="2091389"/>
            <a:ext cx="4770843" cy="3710656"/>
          </a:xfrm>
          <a:prstGeom prst="rect">
            <a:avLst/>
          </a:prstGeom>
        </p:spPr>
      </p:pic>
    </p:spTree>
    <p:extLst>
      <p:ext uri="{BB962C8B-B14F-4D97-AF65-F5344CB8AC3E}">
        <p14:creationId xmlns:p14="http://schemas.microsoft.com/office/powerpoint/2010/main" val="2274478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C66082A-19FE-4D89-A5AA-D2C5AF6D3C65}"/>
              </a:ext>
            </a:extLst>
          </p:cNvPr>
          <p:cNvSpPr/>
          <p:nvPr/>
        </p:nvSpPr>
        <p:spPr>
          <a:xfrm>
            <a:off x="4024193" y="2040198"/>
            <a:ext cx="1443568" cy="84756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5" name="TextBox 4">
            <a:extLst>
              <a:ext uri="{FF2B5EF4-FFF2-40B4-BE49-F238E27FC236}">
                <a16:creationId xmlns:a16="http://schemas.microsoft.com/office/drawing/2014/main" id="{BA4BED82-C1E8-4A75-8420-C3501F563590}"/>
              </a:ext>
            </a:extLst>
          </p:cNvPr>
          <p:cNvSpPr txBox="1"/>
          <p:nvPr/>
        </p:nvSpPr>
        <p:spPr>
          <a:xfrm>
            <a:off x="4058379" y="1652632"/>
            <a:ext cx="22799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6" name="Rectangle 5">
            <a:extLst>
              <a:ext uri="{FF2B5EF4-FFF2-40B4-BE49-F238E27FC236}">
                <a16:creationId xmlns:a16="http://schemas.microsoft.com/office/drawing/2014/main" id="{01643E58-1144-46D6-A341-D69785E2C47B}"/>
              </a:ext>
            </a:extLst>
          </p:cNvPr>
          <p:cNvSpPr/>
          <p:nvPr/>
        </p:nvSpPr>
        <p:spPr>
          <a:xfrm>
            <a:off x="7141279" y="2030537"/>
            <a:ext cx="1318710" cy="85722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Trainer</a:t>
            </a:r>
          </a:p>
        </p:txBody>
      </p:sp>
      <p:cxnSp>
        <p:nvCxnSpPr>
          <p:cNvPr id="7" name="Straight Arrow Connector 6">
            <a:extLst>
              <a:ext uri="{FF2B5EF4-FFF2-40B4-BE49-F238E27FC236}">
                <a16:creationId xmlns:a16="http://schemas.microsoft.com/office/drawing/2014/main" id="{A682A27C-F3A6-4CFE-A548-4EF0CAE59B39}"/>
              </a:ext>
            </a:extLst>
          </p:cNvPr>
          <p:cNvCxnSpPr>
            <a:cxnSpLocks/>
            <a:stCxn id="4" idx="3"/>
          </p:cNvCxnSpPr>
          <p:nvPr/>
        </p:nvCxnSpPr>
        <p:spPr>
          <a:xfrm>
            <a:off x="5467761" y="2463981"/>
            <a:ext cx="16590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0876FF-23CD-465A-851B-9D669C6BA25D}"/>
              </a:ext>
            </a:extLst>
          </p:cNvPr>
          <p:cNvSpPr txBox="1"/>
          <p:nvPr/>
        </p:nvSpPr>
        <p:spPr>
          <a:xfrm>
            <a:off x="5408583" y="1767850"/>
            <a:ext cx="19687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Sample models A with probability p</a:t>
            </a:r>
          </a:p>
        </p:txBody>
      </p:sp>
      <p:sp>
        <p:nvSpPr>
          <p:cNvPr id="9" name="Oval 8">
            <a:extLst>
              <a:ext uri="{FF2B5EF4-FFF2-40B4-BE49-F238E27FC236}">
                <a16:creationId xmlns:a16="http://schemas.microsoft.com/office/drawing/2014/main" id="{9D1F2353-A4C6-46D3-B1DF-25F9807D1B0E}"/>
              </a:ext>
            </a:extLst>
          </p:cNvPr>
          <p:cNvSpPr/>
          <p:nvPr/>
        </p:nvSpPr>
        <p:spPr>
          <a:xfrm>
            <a:off x="6764079" y="3949089"/>
            <a:ext cx="2088289" cy="60770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Reward</a:t>
            </a:r>
          </a:p>
        </p:txBody>
      </p:sp>
      <p:cxnSp>
        <p:nvCxnSpPr>
          <p:cNvPr id="10" name="Straight Arrow Connector 9">
            <a:extLst>
              <a:ext uri="{FF2B5EF4-FFF2-40B4-BE49-F238E27FC236}">
                <a16:creationId xmlns:a16="http://schemas.microsoft.com/office/drawing/2014/main" id="{ECA22D01-6655-4F70-8D96-A8BABAB16489}"/>
              </a:ext>
            </a:extLst>
          </p:cNvPr>
          <p:cNvCxnSpPr>
            <a:cxnSpLocks/>
            <a:stCxn id="6" idx="2"/>
            <a:endCxn id="9" idx="0"/>
          </p:cNvCxnSpPr>
          <p:nvPr/>
        </p:nvCxnSpPr>
        <p:spPr>
          <a:xfrm>
            <a:off x="7800634" y="2887763"/>
            <a:ext cx="7590" cy="1061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DBFCE-4A80-4787-A5AA-537B79028A90}"/>
              </a:ext>
            </a:extLst>
          </p:cNvPr>
          <p:cNvSpPr txBox="1"/>
          <p:nvPr/>
        </p:nvSpPr>
        <p:spPr>
          <a:xfrm>
            <a:off x="7816645" y="3309185"/>
            <a:ext cx="10281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12" name="TextBox 11">
            <a:extLst>
              <a:ext uri="{FF2B5EF4-FFF2-40B4-BE49-F238E27FC236}">
                <a16:creationId xmlns:a16="http://schemas.microsoft.com/office/drawing/2014/main" id="{FE78A0EE-1631-4EAC-AF77-97074B42F733}"/>
              </a:ext>
            </a:extLst>
          </p:cNvPr>
          <p:cNvSpPr txBox="1"/>
          <p:nvPr/>
        </p:nvSpPr>
        <p:spPr>
          <a:xfrm>
            <a:off x="3915579" y="4473488"/>
            <a:ext cx="39010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Gradient of P and scale it by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update the controller</a:t>
            </a:r>
          </a:p>
        </p:txBody>
      </p:sp>
      <p:cxnSp>
        <p:nvCxnSpPr>
          <p:cNvPr id="14" name="Connector: Curved 13">
            <a:extLst>
              <a:ext uri="{FF2B5EF4-FFF2-40B4-BE49-F238E27FC236}">
                <a16:creationId xmlns:a16="http://schemas.microsoft.com/office/drawing/2014/main" id="{89509038-1FDD-4646-A90C-60E5D643C996}"/>
              </a:ext>
            </a:extLst>
          </p:cNvPr>
          <p:cNvCxnSpPr>
            <a:stCxn id="9" idx="2"/>
            <a:endCxn id="4" idx="2"/>
          </p:cNvCxnSpPr>
          <p:nvPr/>
        </p:nvCxnSpPr>
        <p:spPr>
          <a:xfrm rot="10800000">
            <a:off x="4745977" y="2887763"/>
            <a:ext cx="2018102" cy="1365180"/>
          </a:xfrm>
          <a:prstGeom prst="curvedConnector2">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E7E7E93-5808-4B02-B728-CF975836E222}"/>
              </a:ext>
            </a:extLst>
          </p:cNvPr>
          <p:cNvSpPr/>
          <p:nvPr/>
        </p:nvSpPr>
        <p:spPr>
          <a:xfrm>
            <a:off x="64752" y="-87640"/>
            <a:ext cx="532017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Reinforcement Learning Algorithm</a:t>
            </a:r>
          </a:p>
        </p:txBody>
      </p:sp>
      <p:sp>
        <p:nvSpPr>
          <p:cNvPr id="21" name="Arrow: Curved Down 20">
            <a:extLst>
              <a:ext uri="{FF2B5EF4-FFF2-40B4-BE49-F238E27FC236}">
                <a16:creationId xmlns:a16="http://schemas.microsoft.com/office/drawing/2014/main" id="{3C100496-E1D1-42B4-AB47-468A0C0B5C98}"/>
              </a:ext>
            </a:extLst>
          </p:cNvPr>
          <p:cNvSpPr/>
          <p:nvPr/>
        </p:nvSpPr>
        <p:spPr>
          <a:xfrm>
            <a:off x="4171310" y="784518"/>
            <a:ext cx="4136995" cy="415084"/>
          </a:xfrm>
          <a:prstGeom prst="curvedDownArrow">
            <a:avLst>
              <a:gd name="adj1" fmla="val 25000"/>
              <a:gd name="adj2" fmla="val 50000"/>
              <a:gd name="adj3" fmla="val 121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row: Curved Down 21">
            <a:extLst>
              <a:ext uri="{FF2B5EF4-FFF2-40B4-BE49-F238E27FC236}">
                <a16:creationId xmlns:a16="http://schemas.microsoft.com/office/drawing/2014/main" id="{D11BD93C-6860-4DF0-A66D-E76092395821}"/>
              </a:ext>
            </a:extLst>
          </p:cNvPr>
          <p:cNvSpPr/>
          <p:nvPr/>
        </p:nvSpPr>
        <p:spPr>
          <a:xfrm rot="10800000">
            <a:off x="4171310" y="5784080"/>
            <a:ext cx="4443306" cy="415084"/>
          </a:xfrm>
          <a:prstGeom prst="curvedDownArrow">
            <a:avLst>
              <a:gd name="adj1" fmla="val 25000"/>
              <a:gd name="adj2" fmla="val 78026"/>
              <a:gd name="adj3" fmla="val 250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FE25791-6A9E-4120-9188-E3389C6FD453}"/>
              </a:ext>
            </a:extLst>
          </p:cNvPr>
          <p:cNvSpPr/>
          <p:nvPr/>
        </p:nvSpPr>
        <p:spPr>
          <a:xfrm>
            <a:off x="64752" y="2781176"/>
            <a:ext cx="3761524" cy="194508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Iteration N times find the best </a:t>
            </a:r>
            <a:r>
              <a:rPr lang="en-US" b="1" dirty="0">
                <a:solidFill>
                  <a:srgbClr val="000000"/>
                </a:solidFill>
                <a:latin typeface="Lucida Grande"/>
              </a:rPr>
              <a:t>Policies</a:t>
            </a: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Tree>
    <p:extLst>
      <p:ext uri="{BB962C8B-B14F-4D97-AF65-F5344CB8AC3E}">
        <p14:creationId xmlns:p14="http://schemas.microsoft.com/office/powerpoint/2010/main" val="3997432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7A8E9F-A7AD-4221-AA1B-FD2D6D580380}"/>
              </a:ext>
            </a:extLst>
          </p:cNvPr>
          <p:cNvSpPr txBox="1">
            <a:spLocks/>
          </p:cNvSpPr>
          <p:nvPr/>
        </p:nvSpPr>
        <p:spPr>
          <a:xfrm>
            <a:off x="906621" y="103392"/>
            <a:ext cx="10515600" cy="1160770"/>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Policy Strategy Auto-Augmentation Data-Augmentation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Calibri Light" panose="020F0302020204030204"/>
                <a:ea typeface="+mj-ea"/>
                <a:cs typeface="+mj-cs"/>
              </a:rPr>
              <a:t>Reinforcement Learning </a:t>
            </a:r>
          </a:p>
        </p:txBody>
      </p:sp>
      <p:pic>
        <p:nvPicPr>
          <p:cNvPr id="2" name="Picture 1">
            <a:extLst>
              <a:ext uri="{FF2B5EF4-FFF2-40B4-BE49-F238E27FC236}">
                <a16:creationId xmlns:a16="http://schemas.microsoft.com/office/drawing/2014/main" id="{185B7614-8CB4-4521-9D75-8F263EF2E857}"/>
              </a:ext>
            </a:extLst>
          </p:cNvPr>
          <p:cNvPicPr>
            <a:picLocks noChangeAspect="1"/>
          </p:cNvPicPr>
          <p:nvPr/>
        </p:nvPicPr>
        <p:blipFill>
          <a:blip r:embed="rId2"/>
          <a:stretch>
            <a:fillRect/>
          </a:stretch>
        </p:blipFill>
        <p:spPr>
          <a:xfrm>
            <a:off x="438539" y="1455574"/>
            <a:ext cx="10874775" cy="4384027"/>
          </a:xfrm>
          <a:prstGeom prst="rect">
            <a:avLst/>
          </a:prstGeom>
        </p:spPr>
      </p:pic>
    </p:spTree>
    <p:extLst>
      <p:ext uri="{BB962C8B-B14F-4D97-AF65-F5344CB8AC3E}">
        <p14:creationId xmlns:p14="http://schemas.microsoft.com/office/powerpoint/2010/main" val="3013072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C4632B-7785-4595-B313-30FF4BCDFF46}"/>
              </a:ext>
            </a:extLst>
          </p:cNvPr>
          <p:cNvSpPr txBox="1">
            <a:spLocks/>
          </p:cNvSpPr>
          <p:nvPr/>
        </p:nvSpPr>
        <p:spPr>
          <a:xfrm>
            <a:off x="906621" y="103392"/>
            <a:ext cx="10515600" cy="1160770"/>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Policy Strategy Auto Augmentation Data-Augmentation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Calibri Light" panose="020F0302020204030204"/>
                <a:ea typeface="+mj-ea"/>
                <a:cs typeface="+mj-cs"/>
              </a:rPr>
              <a:t>Reinforcement Learning </a:t>
            </a:r>
          </a:p>
        </p:txBody>
      </p:sp>
      <p:pic>
        <p:nvPicPr>
          <p:cNvPr id="3" name="Picture 2">
            <a:extLst>
              <a:ext uri="{FF2B5EF4-FFF2-40B4-BE49-F238E27FC236}">
                <a16:creationId xmlns:a16="http://schemas.microsoft.com/office/drawing/2014/main" id="{49B8C138-53F4-AA4B-8025-2CCEEFDE0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244" y="1273744"/>
            <a:ext cx="4223289" cy="5271870"/>
          </a:xfrm>
          <a:prstGeom prst="rect">
            <a:avLst/>
          </a:prstGeom>
        </p:spPr>
      </p:pic>
    </p:spTree>
    <p:extLst>
      <p:ext uri="{BB962C8B-B14F-4D97-AF65-F5344CB8AC3E}">
        <p14:creationId xmlns:p14="http://schemas.microsoft.com/office/powerpoint/2010/main" val="359924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332792" y="2429638"/>
            <a:ext cx="1185920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Disentangled Representation Learning</a:t>
            </a: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1</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944225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1270-E7ED-0C4A-831A-5E63C0A08D9B}"/>
              </a:ext>
            </a:extLst>
          </p:cNvPr>
          <p:cNvSpPr>
            <a:spLocks noGrp="1"/>
          </p:cNvSpPr>
          <p:nvPr>
            <p:ph type="title"/>
          </p:nvPr>
        </p:nvSpPr>
        <p:spPr>
          <a:xfrm>
            <a:off x="677064" y="30733"/>
            <a:ext cx="10837872" cy="753461"/>
          </a:xfrm>
        </p:spPr>
        <p:txBody>
          <a:bodyPr/>
          <a:lstStyle/>
          <a:p>
            <a:pPr algn="ctr"/>
            <a:r>
              <a:rPr lang="en-TW" b="1" dirty="0">
                <a:solidFill>
                  <a:srgbClr val="0052D6"/>
                </a:solidFill>
              </a:rPr>
              <a:t>Bench</a:t>
            </a:r>
            <a:r>
              <a:rPr lang="en-US" b="1" dirty="0">
                <a:solidFill>
                  <a:srgbClr val="0052D6"/>
                </a:solidFill>
              </a:rPr>
              <a:t>m</a:t>
            </a:r>
            <a:r>
              <a:rPr lang="en-TW" b="1" dirty="0">
                <a:solidFill>
                  <a:srgbClr val="0052D6"/>
                </a:solidFill>
              </a:rPr>
              <a:t>ark </a:t>
            </a:r>
            <a:r>
              <a:rPr lang="en-TW" dirty="0">
                <a:solidFill>
                  <a:srgbClr val="0052D6"/>
                </a:solidFill>
              </a:rPr>
              <a:t>Result These Strategies </a:t>
            </a:r>
          </a:p>
        </p:txBody>
      </p:sp>
      <p:pic>
        <p:nvPicPr>
          <p:cNvPr id="4" name="Picture 3">
            <a:extLst>
              <a:ext uri="{FF2B5EF4-FFF2-40B4-BE49-F238E27FC236}">
                <a16:creationId xmlns:a16="http://schemas.microsoft.com/office/drawing/2014/main" id="{D01DDD35-7615-499C-9302-83BAD800C883}"/>
              </a:ext>
            </a:extLst>
          </p:cNvPr>
          <p:cNvPicPr>
            <a:picLocks noChangeAspect="1"/>
          </p:cNvPicPr>
          <p:nvPr/>
        </p:nvPicPr>
        <p:blipFill>
          <a:blip r:embed="rId2"/>
          <a:stretch>
            <a:fillRect/>
          </a:stretch>
        </p:blipFill>
        <p:spPr>
          <a:xfrm>
            <a:off x="698870" y="1290684"/>
            <a:ext cx="10551166" cy="3920508"/>
          </a:xfrm>
          <a:prstGeom prst="rect">
            <a:avLst/>
          </a:prstGeom>
        </p:spPr>
      </p:pic>
      <p:sp>
        <p:nvSpPr>
          <p:cNvPr id="5" name="TextBox 4">
            <a:extLst>
              <a:ext uri="{FF2B5EF4-FFF2-40B4-BE49-F238E27FC236}">
                <a16:creationId xmlns:a16="http://schemas.microsoft.com/office/drawing/2014/main" id="{2DE73A9A-A35B-47AA-8B6B-B73580B0E4CF}"/>
              </a:ext>
            </a:extLst>
          </p:cNvPr>
          <p:cNvSpPr txBox="1"/>
          <p:nvPr/>
        </p:nvSpPr>
        <p:spPr>
          <a:xfrm>
            <a:off x="9428086" y="5327743"/>
            <a:ext cx="2006353" cy="369332"/>
          </a:xfrm>
          <a:prstGeom prst="rect">
            <a:avLst/>
          </a:prstGeom>
          <a:noFill/>
        </p:spPr>
        <p:txBody>
          <a:bodyPr wrap="square" rtlCol="0">
            <a:spAutoFit/>
          </a:bodyPr>
          <a:lstStyle/>
          <a:p>
            <a:r>
              <a:rPr lang="en-US" dirty="0">
                <a:solidFill>
                  <a:schemeClr val="bg1">
                    <a:lumMod val="65000"/>
                  </a:schemeClr>
                </a:solidFill>
                <a:hlinkClick r:id="rId3">
                  <a:extLst>
                    <a:ext uri="{A12FA001-AC4F-418D-AE19-62706E023703}">
                      <ahyp:hlinkClr xmlns:ahyp="http://schemas.microsoft.com/office/drawing/2018/hyperlinkcolor" val="tx"/>
                    </a:ext>
                  </a:extLst>
                </a:hlinkClick>
              </a:rPr>
              <a:t>Image source</a:t>
            </a:r>
            <a:endParaRPr lang="en-US" dirty="0">
              <a:solidFill>
                <a:schemeClr val="bg1">
                  <a:lumMod val="65000"/>
                </a:schemeClr>
              </a:solidFill>
            </a:endParaRPr>
          </a:p>
        </p:txBody>
      </p:sp>
      <p:sp>
        <p:nvSpPr>
          <p:cNvPr id="3" name="Rectangle 2">
            <a:extLst>
              <a:ext uri="{FF2B5EF4-FFF2-40B4-BE49-F238E27FC236}">
                <a16:creationId xmlns:a16="http://schemas.microsoft.com/office/drawing/2014/main" id="{5BCC63BC-3428-432B-AE59-458080D49714}"/>
              </a:ext>
            </a:extLst>
          </p:cNvPr>
          <p:cNvSpPr/>
          <p:nvPr/>
        </p:nvSpPr>
        <p:spPr>
          <a:xfrm>
            <a:off x="1349406" y="4696287"/>
            <a:ext cx="1491448" cy="51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304FC2-4B4E-4713-A8F3-C069D2F40B93}"/>
              </a:ext>
            </a:extLst>
          </p:cNvPr>
          <p:cNvSpPr/>
          <p:nvPr/>
        </p:nvSpPr>
        <p:spPr>
          <a:xfrm>
            <a:off x="1349406" y="3670685"/>
            <a:ext cx="1491448" cy="51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8BBC20-1D8C-41C1-9776-20936442DC58}"/>
              </a:ext>
            </a:extLst>
          </p:cNvPr>
          <p:cNvSpPr/>
          <p:nvPr/>
        </p:nvSpPr>
        <p:spPr>
          <a:xfrm>
            <a:off x="7670307" y="4625267"/>
            <a:ext cx="1491448" cy="4261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E133E0B-F46C-4EB2-8C2C-E04C5A476E8A}"/>
              </a:ext>
            </a:extLst>
          </p:cNvPr>
          <p:cNvSpPr/>
          <p:nvPr/>
        </p:nvSpPr>
        <p:spPr>
          <a:xfrm>
            <a:off x="9351146" y="4625267"/>
            <a:ext cx="1491448" cy="4261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6998A3-5CC9-47FB-A84A-074133E00631}"/>
              </a:ext>
            </a:extLst>
          </p:cNvPr>
          <p:cNvSpPr/>
          <p:nvPr/>
        </p:nvSpPr>
        <p:spPr>
          <a:xfrm>
            <a:off x="9351146" y="3338005"/>
            <a:ext cx="1491448" cy="4261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BC18A5-CA24-0349-AD68-17B82488BF3C}"/>
              </a:ext>
            </a:extLst>
          </p:cNvPr>
          <p:cNvSpPr/>
          <p:nvPr/>
        </p:nvSpPr>
        <p:spPr>
          <a:xfrm>
            <a:off x="268444" y="1182255"/>
            <a:ext cx="4698659" cy="369332"/>
          </a:xfrm>
          <a:prstGeom prst="rect">
            <a:avLst/>
          </a:prstGeom>
        </p:spPr>
        <p:txBody>
          <a:bodyPr wrap="none">
            <a:spAutoFit/>
          </a:bodyPr>
          <a:lstStyle/>
          <a:p>
            <a:r>
              <a:rPr lang="en-US" b="1" dirty="0" err="1"/>
              <a:t>RandAugment</a:t>
            </a:r>
            <a:r>
              <a:rPr lang="en-US" dirty="0"/>
              <a:t> </a:t>
            </a:r>
            <a:r>
              <a:rPr lang="en-US" dirty="0" err="1">
                <a:hlinkClick r:id="rId3"/>
              </a:rPr>
              <a:t>Cubuk</a:t>
            </a:r>
            <a:r>
              <a:rPr lang="en-US" dirty="0">
                <a:hlinkClick r:id="rId3"/>
              </a:rPr>
              <a:t> et al. 2019</a:t>
            </a:r>
            <a:r>
              <a:rPr lang="en-US" dirty="0"/>
              <a:t> (</a:t>
            </a:r>
            <a:r>
              <a:rPr lang="en-US" dirty="0" err="1"/>
              <a:t>GoogleBrain</a:t>
            </a:r>
            <a:r>
              <a:rPr lang="en-US" dirty="0"/>
              <a:t>)</a:t>
            </a:r>
          </a:p>
        </p:txBody>
      </p:sp>
    </p:spTree>
    <p:extLst>
      <p:ext uri="{BB962C8B-B14F-4D97-AF65-F5344CB8AC3E}">
        <p14:creationId xmlns:p14="http://schemas.microsoft.com/office/powerpoint/2010/main" val="2306032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1D1602-D86E-409A-87DD-3F8ABC523D96}"/>
              </a:ext>
            </a:extLst>
          </p:cNvPr>
          <p:cNvSpPr/>
          <p:nvPr/>
        </p:nvSpPr>
        <p:spPr>
          <a:xfrm>
            <a:off x="1162594" y="2689290"/>
            <a:ext cx="3362960" cy="2824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73489AF4-6EA9-4461-AB65-FB243F95BD21}"/>
              </a:ext>
            </a:extLst>
          </p:cNvPr>
          <p:cNvSpPr/>
          <p:nvPr/>
        </p:nvSpPr>
        <p:spPr>
          <a:xfrm>
            <a:off x="1574074" y="3060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19D39F8-21AD-4767-8B5A-30168CBE3C55}"/>
              </a:ext>
            </a:extLst>
          </p:cNvPr>
          <p:cNvSpPr/>
          <p:nvPr/>
        </p:nvSpPr>
        <p:spPr>
          <a:xfrm>
            <a:off x="2778034" y="3039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843D1913-6F13-46B3-B7CA-C5B49B145C9F}"/>
              </a:ext>
            </a:extLst>
          </p:cNvPr>
          <p:cNvSpPr/>
          <p:nvPr/>
        </p:nvSpPr>
        <p:spPr>
          <a:xfrm>
            <a:off x="3981994" y="3060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6D5FDB5F-364F-4A45-8C2F-06FD25C2D237}"/>
              </a:ext>
            </a:extLst>
          </p:cNvPr>
          <p:cNvSpPr/>
          <p:nvPr/>
        </p:nvSpPr>
        <p:spPr>
          <a:xfrm>
            <a:off x="3981994" y="4076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71F538D2-D2B4-4EB7-B517-4FA4BE09835A}"/>
              </a:ext>
            </a:extLst>
          </p:cNvPr>
          <p:cNvSpPr/>
          <p:nvPr/>
        </p:nvSpPr>
        <p:spPr>
          <a:xfrm>
            <a:off x="2778034" y="4055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E141A085-679C-4FBE-AD58-B57539781D7D}"/>
              </a:ext>
            </a:extLst>
          </p:cNvPr>
          <p:cNvSpPr/>
          <p:nvPr/>
        </p:nvSpPr>
        <p:spPr>
          <a:xfrm>
            <a:off x="1574074" y="4101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845CDA1A-26FE-46B2-BE4C-FF5804FF7EB5}"/>
              </a:ext>
            </a:extLst>
          </p:cNvPr>
          <p:cNvSpPr/>
          <p:nvPr/>
        </p:nvSpPr>
        <p:spPr>
          <a:xfrm>
            <a:off x="2778034" y="494735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0A6CCEC-1390-4D0B-8704-19D321F739D2}"/>
              </a:ext>
            </a:extLst>
          </p:cNvPr>
          <p:cNvSpPr/>
          <p:nvPr/>
        </p:nvSpPr>
        <p:spPr>
          <a:xfrm>
            <a:off x="1574074" y="4944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B446D53-47A5-4DFB-9756-7772392FDF6F}"/>
              </a:ext>
            </a:extLst>
          </p:cNvPr>
          <p:cNvSpPr/>
          <p:nvPr/>
        </p:nvSpPr>
        <p:spPr>
          <a:xfrm>
            <a:off x="3981994" y="496767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F9D25558-E478-40F6-A0F7-A0A483628177}"/>
              </a:ext>
            </a:extLst>
          </p:cNvPr>
          <p:cNvPicPr>
            <a:picLocks noChangeAspect="1"/>
          </p:cNvPicPr>
          <p:nvPr/>
        </p:nvPicPr>
        <p:blipFill rotWithShape="1">
          <a:blip r:embed="rId2"/>
          <a:srcRect l="13224" r="14290" b="14616"/>
          <a:stretch/>
        </p:blipFill>
        <p:spPr>
          <a:xfrm>
            <a:off x="1162594" y="1227303"/>
            <a:ext cx="3362960" cy="1431507"/>
          </a:xfrm>
          <a:prstGeom prst="rect">
            <a:avLst/>
          </a:prstGeom>
        </p:spPr>
      </p:pic>
      <p:pic>
        <p:nvPicPr>
          <p:cNvPr id="25" name="Picture 24">
            <a:extLst>
              <a:ext uri="{FF2B5EF4-FFF2-40B4-BE49-F238E27FC236}">
                <a16:creationId xmlns:a16="http://schemas.microsoft.com/office/drawing/2014/main" id="{0680B06A-8197-4D33-B618-2A7DFFC8C894}"/>
              </a:ext>
            </a:extLst>
          </p:cNvPr>
          <p:cNvPicPr>
            <a:picLocks noChangeAspect="1"/>
          </p:cNvPicPr>
          <p:nvPr/>
        </p:nvPicPr>
        <p:blipFill rotWithShape="1">
          <a:blip r:embed="rId2"/>
          <a:srcRect l="13224" r="14290" b="14616"/>
          <a:stretch/>
        </p:blipFill>
        <p:spPr>
          <a:xfrm>
            <a:off x="6933474" y="1146023"/>
            <a:ext cx="3362960" cy="1431507"/>
          </a:xfrm>
          <a:prstGeom prst="rect">
            <a:avLst/>
          </a:prstGeom>
        </p:spPr>
      </p:pic>
      <p:sp>
        <p:nvSpPr>
          <p:cNvPr id="26" name="Rectangle 25">
            <a:extLst>
              <a:ext uri="{FF2B5EF4-FFF2-40B4-BE49-F238E27FC236}">
                <a16:creationId xmlns:a16="http://schemas.microsoft.com/office/drawing/2014/main" id="{25F45042-125A-4A9F-9284-4E98EBB3EA36}"/>
              </a:ext>
            </a:extLst>
          </p:cNvPr>
          <p:cNvSpPr/>
          <p:nvPr/>
        </p:nvSpPr>
        <p:spPr>
          <a:xfrm>
            <a:off x="6933474" y="2770570"/>
            <a:ext cx="3362960" cy="2824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651BE32D-5EF1-4A04-8B38-9C60D9989DCC}"/>
              </a:ext>
            </a:extLst>
          </p:cNvPr>
          <p:cNvSpPr/>
          <p:nvPr/>
        </p:nvSpPr>
        <p:spPr>
          <a:xfrm>
            <a:off x="7035075" y="332937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AC297151-E1C6-471A-8AF7-A77483E1BAE9}"/>
              </a:ext>
            </a:extLst>
          </p:cNvPr>
          <p:cNvSpPr/>
          <p:nvPr/>
        </p:nvSpPr>
        <p:spPr>
          <a:xfrm>
            <a:off x="8350794" y="3141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2D0A35D-A748-4EDC-9A74-F8AA8FE21B9F}"/>
              </a:ext>
            </a:extLst>
          </p:cNvPr>
          <p:cNvSpPr/>
          <p:nvPr/>
        </p:nvSpPr>
        <p:spPr>
          <a:xfrm>
            <a:off x="9752874" y="3141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E1AC77E5-4AEC-42E3-880F-EBDB915D36FE}"/>
              </a:ext>
            </a:extLst>
          </p:cNvPr>
          <p:cNvSpPr/>
          <p:nvPr/>
        </p:nvSpPr>
        <p:spPr>
          <a:xfrm>
            <a:off x="9752874" y="4157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AF9993A5-2EFA-4004-B042-7F82DDCB3619}"/>
              </a:ext>
            </a:extLst>
          </p:cNvPr>
          <p:cNvSpPr/>
          <p:nvPr/>
        </p:nvSpPr>
        <p:spPr>
          <a:xfrm>
            <a:off x="8876574" y="3903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B0F5055C-F10B-4D99-BF8E-94477D374115}"/>
              </a:ext>
            </a:extLst>
          </p:cNvPr>
          <p:cNvSpPr/>
          <p:nvPr/>
        </p:nvSpPr>
        <p:spPr>
          <a:xfrm>
            <a:off x="7852954" y="4101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A836B0D9-6EE2-4B0D-89AF-2D6B2E34621B}"/>
              </a:ext>
            </a:extLst>
          </p:cNvPr>
          <p:cNvSpPr/>
          <p:nvPr/>
        </p:nvSpPr>
        <p:spPr>
          <a:xfrm>
            <a:off x="8345714" y="5117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B33D2128-DEF7-4ACF-9FF4-9AF5F4C36B0E}"/>
              </a:ext>
            </a:extLst>
          </p:cNvPr>
          <p:cNvSpPr/>
          <p:nvPr/>
        </p:nvSpPr>
        <p:spPr>
          <a:xfrm>
            <a:off x="7543074" y="502609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83E4DB21-593A-4C4A-BA43-31628A35D96A}"/>
              </a:ext>
            </a:extLst>
          </p:cNvPr>
          <p:cNvSpPr/>
          <p:nvPr/>
        </p:nvSpPr>
        <p:spPr>
          <a:xfrm>
            <a:off x="9262654" y="4944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7C0753C1-AB5E-4ADD-BD33-4A215352EC2C}"/>
              </a:ext>
            </a:extLst>
          </p:cNvPr>
          <p:cNvSpPr/>
          <p:nvPr/>
        </p:nvSpPr>
        <p:spPr>
          <a:xfrm>
            <a:off x="1502954" y="1227303"/>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13D0933C-49AB-4311-B635-437F633924A3}"/>
              </a:ext>
            </a:extLst>
          </p:cNvPr>
          <p:cNvSpPr/>
          <p:nvPr/>
        </p:nvSpPr>
        <p:spPr>
          <a:xfrm>
            <a:off x="2778034" y="1486909"/>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F5C1AFF0-9184-4DE0-9A38-31AE1FE1572E}"/>
              </a:ext>
            </a:extLst>
          </p:cNvPr>
          <p:cNvSpPr/>
          <p:nvPr/>
        </p:nvSpPr>
        <p:spPr>
          <a:xfrm>
            <a:off x="4020094" y="1183162"/>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AB5E9333-79BD-46D3-B4D4-E0B11346BA99}"/>
              </a:ext>
            </a:extLst>
          </p:cNvPr>
          <p:cNvSpPr/>
          <p:nvPr/>
        </p:nvSpPr>
        <p:spPr>
          <a:xfrm>
            <a:off x="7008404" y="1146023"/>
            <a:ext cx="327660" cy="32766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46B691F2-5184-4737-9E93-BD286BF7EF77}"/>
              </a:ext>
            </a:extLst>
          </p:cNvPr>
          <p:cNvSpPr/>
          <p:nvPr/>
        </p:nvSpPr>
        <p:spPr>
          <a:xfrm>
            <a:off x="8480334" y="1457917"/>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BD60C225-461C-41FC-A2E4-04533F47C66A}"/>
              </a:ext>
            </a:extLst>
          </p:cNvPr>
          <p:cNvSpPr/>
          <p:nvPr/>
        </p:nvSpPr>
        <p:spPr>
          <a:xfrm>
            <a:off x="9801134" y="1090669"/>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2817839A-481C-4DDD-B71E-75966C788E9E}"/>
              </a:ext>
            </a:extLst>
          </p:cNvPr>
          <p:cNvSpPr/>
          <p:nvPr/>
        </p:nvSpPr>
        <p:spPr>
          <a:xfrm>
            <a:off x="7644674" y="1352290"/>
            <a:ext cx="327660" cy="32766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FDD0B106-7885-49CD-9F9F-917713F91805}"/>
              </a:ext>
            </a:extLst>
          </p:cNvPr>
          <p:cNvSpPr/>
          <p:nvPr/>
        </p:nvSpPr>
        <p:spPr>
          <a:xfrm>
            <a:off x="7972334" y="1983697"/>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495066A-7F80-447F-A9C2-E9EB328D3B72}"/>
              </a:ext>
            </a:extLst>
          </p:cNvPr>
          <p:cNvSpPr/>
          <p:nvPr/>
        </p:nvSpPr>
        <p:spPr>
          <a:xfrm>
            <a:off x="9256614" y="1744936"/>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3BB826C3-DC0D-4154-BED9-708106B4128C}"/>
              </a:ext>
            </a:extLst>
          </p:cNvPr>
          <p:cNvCxnSpPr>
            <a:cxnSpLocks/>
          </p:cNvCxnSpPr>
          <p:nvPr/>
        </p:nvCxnSpPr>
        <p:spPr>
          <a:xfrm flipV="1">
            <a:off x="8170454" y="2577530"/>
            <a:ext cx="0" cy="155086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BC4E89-E507-4C69-9DE6-C126AB6F1E55}"/>
              </a:ext>
            </a:extLst>
          </p:cNvPr>
          <p:cNvCxnSpPr>
            <a:cxnSpLocks/>
            <a:stCxn id="34" idx="0"/>
          </p:cNvCxnSpPr>
          <p:nvPr/>
        </p:nvCxnSpPr>
        <p:spPr>
          <a:xfrm flipV="1">
            <a:off x="7741194" y="3673344"/>
            <a:ext cx="0" cy="135274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F14AF2D-6E13-401C-B3D5-631406C8BB22}"/>
              </a:ext>
            </a:extLst>
          </p:cNvPr>
          <p:cNvCxnSpPr>
            <a:cxnSpLocks/>
          </p:cNvCxnSpPr>
          <p:nvPr/>
        </p:nvCxnSpPr>
        <p:spPr>
          <a:xfrm flipV="1">
            <a:off x="7206524" y="2577530"/>
            <a:ext cx="0" cy="72136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C881D89-A129-44B2-8AE5-34FC45457FCA}"/>
              </a:ext>
            </a:extLst>
          </p:cNvPr>
          <p:cNvCxnSpPr>
            <a:cxnSpLocks/>
          </p:cNvCxnSpPr>
          <p:nvPr/>
        </p:nvCxnSpPr>
        <p:spPr>
          <a:xfrm flipV="1">
            <a:off x="9430294" y="3393944"/>
            <a:ext cx="0" cy="155086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883771-68AC-4F11-9BE2-AD6FD3F2DD34}"/>
              </a:ext>
            </a:extLst>
          </p:cNvPr>
          <p:cNvCxnSpPr>
            <a:cxnSpLocks/>
          </p:cNvCxnSpPr>
          <p:nvPr/>
        </p:nvCxnSpPr>
        <p:spPr>
          <a:xfrm flipV="1">
            <a:off x="8485414" y="3775677"/>
            <a:ext cx="0" cy="135274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2B7D6B-7AF5-4BAA-A429-E40E768E0E7D}"/>
              </a:ext>
            </a:extLst>
          </p:cNvPr>
          <p:cNvCxnSpPr>
            <a:cxnSpLocks/>
          </p:cNvCxnSpPr>
          <p:nvPr/>
        </p:nvCxnSpPr>
        <p:spPr>
          <a:xfrm flipV="1">
            <a:off x="8567964" y="2504944"/>
            <a:ext cx="0" cy="72136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4AE7D6E-1BF2-4939-BEE3-B826AFD2E4F8}"/>
              </a:ext>
            </a:extLst>
          </p:cNvPr>
          <p:cNvCxnSpPr>
            <a:cxnSpLocks/>
          </p:cNvCxnSpPr>
          <p:nvPr/>
        </p:nvCxnSpPr>
        <p:spPr>
          <a:xfrm flipV="1">
            <a:off x="9054374" y="2770570"/>
            <a:ext cx="0" cy="1160233"/>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03CD02E-C25A-499C-8E45-4ECC45B1C1DE}"/>
              </a:ext>
            </a:extLst>
          </p:cNvPr>
          <p:cNvCxnSpPr>
            <a:cxnSpLocks/>
          </p:cNvCxnSpPr>
          <p:nvPr/>
        </p:nvCxnSpPr>
        <p:spPr>
          <a:xfrm flipV="1">
            <a:off x="9958614" y="3725610"/>
            <a:ext cx="0" cy="454114"/>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860996-6036-4ED5-8F8D-04F210A47B28}"/>
              </a:ext>
            </a:extLst>
          </p:cNvPr>
          <p:cNvCxnSpPr>
            <a:cxnSpLocks/>
          </p:cNvCxnSpPr>
          <p:nvPr/>
        </p:nvCxnSpPr>
        <p:spPr>
          <a:xfrm flipV="1">
            <a:off x="9938294" y="2689290"/>
            <a:ext cx="0" cy="454114"/>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8FB8793-1C70-4439-971A-FEC71189387F}"/>
              </a:ext>
            </a:extLst>
          </p:cNvPr>
          <p:cNvSpPr/>
          <p:nvPr/>
        </p:nvSpPr>
        <p:spPr>
          <a:xfrm>
            <a:off x="9544594" y="1304556"/>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7AC49216-CC39-4F89-8D57-27CAAE65ED09}"/>
              </a:ext>
            </a:extLst>
          </p:cNvPr>
          <p:cNvSpPr/>
          <p:nvPr/>
        </p:nvSpPr>
        <p:spPr>
          <a:xfrm>
            <a:off x="8827834" y="1722170"/>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2D43A17A-0263-4A4C-8F69-2CB01F4C22A9}"/>
              </a:ext>
            </a:extLst>
          </p:cNvPr>
          <p:cNvSpPr/>
          <p:nvPr/>
        </p:nvSpPr>
        <p:spPr>
          <a:xfrm>
            <a:off x="8261964" y="1689103"/>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6" name="Straight Arrow Connector 65">
            <a:extLst>
              <a:ext uri="{FF2B5EF4-FFF2-40B4-BE49-F238E27FC236}">
                <a16:creationId xmlns:a16="http://schemas.microsoft.com/office/drawing/2014/main" id="{8A7A9022-41A0-44A8-8F08-7BF2418B74F9}"/>
              </a:ext>
            </a:extLst>
          </p:cNvPr>
          <p:cNvCxnSpPr>
            <a:cxnSpLocks/>
          </p:cNvCxnSpPr>
          <p:nvPr/>
        </p:nvCxnSpPr>
        <p:spPr>
          <a:xfrm flipV="1">
            <a:off x="1801404" y="2658810"/>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17C08498-4184-4D97-BAFB-95C77F6709CF}"/>
              </a:ext>
            </a:extLst>
          </p:cNvPr>
          <p:cNvSpPr/>
          <p:nvPr/>
        </p:nvSpPr>
        <p:spPr>
          <a:xfrm>
            <a:off x="1502954" y="3039810"/>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 name="Straight Arrow Connector 68">
            <a:extLst>
              <a:ext uri="{FF2B5EF4-FFF2-40B4-BE49-F238E27FC236}">
                <a16:creationId xmlns:a16="http://schemas.microsoft.com/office/drawing/2014/main" id="{7B1750B5-87D7-436A-BF3C-A9E5E60C2E91}"/>
              </a:ext>
            </a:extLst>
          </p:cNvPr>
          <p:cNvCxnSpPr>
            <a:cxnSpLocks/>
          </p:cNvCxnSpPr>
          <p:nvPr/>
        </p:nvCxnSpPr>
        <p:spPr>
          <a:xfrm flipV="1">
            <a:off x="3010444" y="2539430"/>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1A13C8BE-3733-4299-B30C-D6F833B9BB8C}"/>
              </a:ext>
            </a:extLst>
          </p:cNvPr>
          <p:cNvSpPr/>
          <p:nvPr/>
        </p:nvSpPr>
        <p:spPr>
          <a:xfrm>
            <a:off x="2711994" y="2920430"/>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a:extLst>
              <a:ext uri="{FF2B5EF4-FFF2-40B4-BE49-F238E27FC236}">
                <a16:creationId xmlns:a16="http://schemas.microsoft.com/office/drawing/2014/main" id="{284FA282-739B-4A7B-84ED-E22A07615221}"/>
              </a:ext>
            </a:extLst>
          </p:cNvPr>
          <p:cNvCxnSpPr>
            <a:cxnSpLocks/>
          </p:cNvCxnSpPr>
          <p:nvPr/>
        </p:nvCxnSpPr>
        <p:spPr>
          <a:xfrm flipV="1">
            <a:off x="4230278" y="2510416"/>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5F451462-2306-4FA0-B220-348EBFD12A92}"/>
              </a:ext>
            </a:extLst>
          </p:cNvPr>
          <p:cNvSpPr/>
          <p:nvPr/>
        </p:nvSpPr>
        <p:spPr>
          <a:xfrm>
            <a:off x="3931828" y="2891416"/>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DB8E1C90-DD99-4B65-A799-5447EF4A6E61}"/>
              </a:ext>
            </a:extLst>
          </p:cNvPr>
          <p:cNvSpPr txBox="1"/>
          <p:nvPr/>
        </p:nvSpPr>
        <p:spPr>
          <a:xfrm>
            <a:off x="1899194" y="5930628"/>
            <a:ext cx="2727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74" name="TextBox 73">
            <a:extLst>
              <a:ext uri="{FF2B5EF4-FFF2-40B4-BE49-F238E27FC236}">
                <a16:creationId xmlns:a16="http://schemas.microsoft.com/office/drawing/2014/main" id="{811F9DE6-FFB9-4369-9A4F-0C91D0AE5FD6}"/>
              </a:ext>
            </a:extLst>
          </p:cNvPr>
          <p:cNvSpPr txBox="1"/>
          <p:nvPr/>
        </p:nvSpPr>
        <p:spPr>
          <a:xfrm>
            <a:off x="7852954" y="5892984"/>
            <a:ext cx="2727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Search</a:t>
            </a:r>
          </a:p>
        </p:txBody>
      </p:sp>
      <p:sp>
        <p:nvSpPr>
          <p:cNvPr id="2" name="Oval 1">
            <a:extLst>
              <a:ext uri="{FF2B5EF4-FFF2-40B4-BE49-F238E27FC236}">
                <a16:creationId xmlns:a16="http://schemas.microsoft.com/office/drawing/2014/main" id="{05B3C363-0BF9-4E84-85A2-61EC76B6E847}"/>
              </a:ext>
            </a:extLst>
          </p:cNvPr>
          <p:cNvSpPr/>
          <p:nvPr/>
        </p:nvSpPr>
        <p:spPr>
          <a:xfrm>
            <a:off x="3532791" y="2213480"/>
            <a:ext cx="382527" cy="3604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5CDBC02D-FC37-4500-A3C9-D8F9DF6BDD6E}"/>
              </a:ext>
            </a:extLst>
          </p:cNvPr>
          <p:cNvSpPr/>
          <p:nvPr/>
        </p:nvSpPr>
        <p:spPr>
          <a:xfrm>
            <a:off x="9309360" y="2206180"/>
            <a:ext cx="382527" cy="3604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5A88080-06B1-431D-B22F-56370E2CFE1E}"/>
              </a:ext>
            </a:extLst>
          </p:cNvPr>
          <p:cNvSpPr/>
          <p:nvPr/>
        </p:nvSpPr>
        <p:spPr>
          <a:xfrm>
            <a:off x="5502" y="-120896"/>
            <a:ext cx="6251840"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 Handcrafted Vs Random Search Strategy</a:t>
            </a:r>
          </a:p>
        </p:txBody>
      </p:sp>
    </p:spTree>
    <p:extLst>
      <p:ext uri="{BB962C8B-B14F-4D97-AF65-F5344CB8AC3E}">
        <p14:creationId xmlns:p14="http://schemas.microsoft.com/office/powerpoint/2010/main" val="46719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0" grpId="0" animBg="1"/>
      <p:bldP spid="27" grpId="0" animBg="1"/>
      <p:bldP spid="28" grpId="0" animBg="1"/>
      <p:bldP spid="29" grpId="0" animBg="1"/>
      <p:bldP spid="30" grpId="0" animBg="1"/>
      <p:bldP spid="31" grpId="0" animBg="1"/>
      <p:bldP spid="32" grpId="0" animBg="1"/>
      <p:bldP spid="33" grpId="0" animBg="1"/>
      <p:bldP spid="34" grpId="0" animBg="1"/>
      <p:bldP spid="35" grpId="0" animBg="1"/>
      <p:bldP spid="38" grpId="0" animBg="1"/>
      <p:bldP spid="39" grpId="0" animBg="1"/>
      <p:bldP spid="40" grpId="0" animBg="1"/>
      <p:bldP spid="41" grpId="0" animBg="1"/>
      <p:bldP spid="42" grpId="0" animBg="1"/>
      <p:bldP spid="43" grpId="0" animBg="1"/>
      <p:bldP spid="44" grpId="0" animBg="1"/>
      <p:bldP spid="45" grpId="0" animBg="1"/>
      <p:bldP spid="46" grpId="0" animBg="1"/>
      <p:bldP spid="63" grpId="0" animBg="1"/>
      <p:bldP spid="64" grpId="0" animBg="1"/>
      <p:bldP spid="65" grpId="0" animBg="1"/>
      <p:bldP spid="68" grpId="0" animBg="1"/>
      <p:bldP spid="70" grpId="0" animBg="1"/>
      <p:bldP spid="72" grpId="0" animBg="1"/>
      <p:bldP spid="2" grpId="0" animBg="1"/>
      <p:bldP spid="5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F20982-B1F1-447D-B324-7793A14CAA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3875" y="1605380"/>
            <a:ext cx="4897050" cy="4351338"/>
          </a:xfrm>
        </p:spPr>
      </p:pic>
      <p:pic>
        <p:nvPicPr>
          <p:cNvPr id="9" name="Picture 8">
            <a:extLst>
              <a:ext uri="{FF2B5EF4-FFF2-40B4-BE49-F238E27FC236}">
                <a16:creationId xmlns:a16="http://schemas.microsoft.com/office/drawing/2014/main" id="{9E08A6C2-020D-4908-90B0-638A342E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6" y="1784854"/>
            <a:ext cx="4693347" cy="4171864"/>
          </a:xfrm>
          <a:prstGeom prst="rect">
            <a:avLst/>
          </a:prstGeom>
        </p:spPr>
      </p:pic>
      <p:pic>
        <p:nvPicPr>
          <p:cNvPr id="7" name="Picture 6">
            <a:extLst>
              <a:ext uri="{FF2B5EF4-FFF2-40B4-BE49-F238E27FC236}">
                <a16:creationId xmlns:a16="http://schemas.microsoft.com/office/drawing/2014/main" id="{42BC9162-EBBB-4186-B3E3-7E56C765C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778" y="1784854"/>
            <a:ext cx="4354870" cy="3935123"/>
          </a:xfrm>
          <a:prstGeom prst="rect">
            <a:avLst/>
          </a:prstGeom>
        </p:spPr>
      </p:pic>
      <p:sp>
        <p:nvSpPr>
          <p:cNvPr id="10" name="TextBox 9">
            <a:extLst>
              <a:ext uri="{FF2B5EF4-FFF2-40B4-BE49-F238E27FC236}">
                <a16:creationId xmlns:a16="http://schemas.microsoft.com/office/drawing/2014/main" id="{9822E953-52DC-44A0-B4C7-E30478B3926D}"/>
              </a:ext>
            </a:extLst>
          </p:cNvPr>
          <p:cNvSpPr txBox="1"/>
          <p:nvPr/>
        </p:nvSpPr>
        <p:spPr>
          <a:xfrm>
            <a:off x="1064129" y="129418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11" name="TextBox 10">
            <a:extLst>
              <a:ext uri="{FF2B5EF4-FFF2-40B4-BE49-F238E27FC236}">
                <a16:creationId xmlns:a16="http://schemas.microsoft.com/office/drawing/2014/main" id="{2DB8C734-C0CE-4BCD-A429-7A8F0D4C0784}"/>
              </a:ext>
            </a:extLst>
          </p:cNvPr>
          <p:cNvSpPr txBox="1"/>
          <p:nvPr/>
        </p:nvSpPr>
        <p:spPr>
          <a:xfrm>
            <a:off x="4637361" y="120741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Random Search</a:t>
            </a:r>
          </a:p>
        </p:txBody>
      </p:sp>
      <p:sp>
        <p:nvSpPr>
          <p:cNvPr id="12" name="TextBox 11">
            <a:extLst>
              <a:ext uri="{FF2B5EF4-FFF2-40B4-BE49-F238E27FC236}">
                <a16:creationId xmlns:a16="http://schemas.microsoft.com/office/drawing/2014/main" id="{B3913F8E-EED7-4D98-BAA1-F0C51CF65B84}"/>
              </a:ext>
            </a:extLst>
          </p:cNvPr>
          <p:cNvSpPr txBox="1"/>
          <p:nvPr/>
        </p:nvSpPr>
        <p:spPr>
          <a:xfrm>
            <a:off x="8666153" y="120741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Bayesian Optimization</a:t>
            </a:r>
          </a:p>
        </p:txBody>
      </p:sp>
      <p:sp>
        <p:nvSpPr>
          <p:cNvPr id="2" name="TextBox 1">
            <a:extLst>
              <a:ext uri="{FF2B5EF4-FFF2-40B4-BE49-F238E27FC236}">
                <a16:creationId xmlns:a16="http://schemas.microsoft.com/office/drawing/2014/main" id="{4D7AB36F-B9C0-4AC6-8B89-E5D8B8C73708}"/>
              </a:ext>
            </a:extLst>
          </p:cNvPr>
          <p:cNvSpPr txBox="1"/>
          <p:nvPr/>
        </p:nvSpPr>
        <p:spPr>
          <a:xfrm>
            <a:off x="5049223" y="6279501"/>
            <a:ext cx="2612573" cy="3825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rPr>
              <a:t>Image source: </a:t>
            </a: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Link access</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9388AA24-131C-4804-B566-60228178936D}"/>
              </a:ext>
            </a:extLst>
          </p:cNvPr>
          <p:cNvSpPr>
            <a:spLocks noGrp="1"/>
          </p:cNvSpPr>
          <p:nvPr>
            <p:ph type="title"/>
          </p:nvPr>
        </p:nvSpPr>
        <p:spPr>
          <a:xfrm>
            <a:off x="0" y="24818"/>
            <a:ext cx="12120465" cy="731789"/>
          </a:xfrm>
        </p:spPr>
        <p:txBody>
          <a:bodyPr>
            <a:noAutofit/>
          </a:bodyPr>
          <a:lstStyle/>
          <a:p>
            <a:pPr algn="ctr"/>
            <a:r>
              <a:rPr lang="en-US" sz="3400" b="1" dirty="0"/>
              <a:t>Comparison Bayesian Optimization vs Grid and Random Search</a:t>
            </a:r>
          </a:p>
        </p:txBody>
      </p:sp>
    </p:spTree>
    <p:extLst>
      <p:ext uri="{BB962C8B-B14F-4D97-AF65-F5344CB8AC3E}">
        <p14:creationId xmlns:p14="http://schemas.microsoft.com/office/powerpoint/2010/main" val="3580466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989120" y="977684"/>
            <a:ext cx="10515600" cy="4526471"/>
          </a:xfrm>
        </p:spPr>
        <p:txBody>
          <a:bodyPr>
            <a:normAutofit/>
          </a:bodyPr>
          <a:lstStyle/>
          <a:p>
            <a:pPr algn="ctr"/>
            <a:r>
              <a:rPr lang="en-US" sz="5400" b="1" dirty="0">
                <a:solidFill>
                  <a:srgbClr val="0070C0"/>
                </a:solidFill>
              </a:rPr>
              <a:t>2. What are </a:t>
            </a:r>
            <a:r>
              <a:rPr lang="en-US" sz="5400" b="1" dirty="0">
                <a:solidFill>
                  <a:srgbClr val="FF0000"/>
                </a:solidFill>
              </a:rPr>
              <a:t>important </a:t>
            </a:r>
            <a:r>
              <a:rPr lang="en-US" sz="5400" b="1" dirty="0">
                <a:solidFill>
                  <a:srgbClr val="0070C0"/>
                </a:solidFill>
              </a:rPr>
              <a:t>Augmentation </a:t>
            </a:r>
            <a:r>
              <a:rPr lang="en-US" sz="5400" b="1" dirty="0">
                <a:solidFill>
                  <a:srgbClr val="FF0000"/>
                </a:solidFill>
              </a:rPr>
              <a:t>transformation </a:t>
            </a:r>
            <a:r>
              <a:rPr lang="en-US" sz="5400" b="1" dirty="0">
                <a:solidFill>
                  <a:srgbClr val="0070C0"/>
                </a:solidFill>
              </a:rPr>
              <a:t>from Supervised Learning ???</a:t>
            </a:r>
          </a:p>
        </p:txBody>
      </p:sp>
    </p:spTree>
    <p:extLst>
      <p:ext uri="{BB962C8B-B14F-4D97-AF65-F5344CB8AC3E}">
        <p14:creationId xmlns:p14="http://schemas.microsoft.com/office/powerpoint/2010/main" val="3761155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16F4-92EC-5C4C-A182-FB99E1B42AA4}"/>
              </a:ext>
            </a:extLst>
          </p:cNvPr>
          <p:cNvSpPr>
            <a:spLocks noGrp="1"/>
          </p:cNvSpPr>
          <p:nvPr>
            <p:ph type="title"/>
          </p:nvPr>
        </p:nvSpPr>
        <p:spPr>
          <a:xfrm>
            <a:off x="186432" y="0"/>
            <a:ext cx="12005568" cy="922137"/>
          </a:xfrm>
        </p:spPr>
        <p:txBody>
          <a:bodyPr>
            <a:normAutofit/>
          </a:bodyPr>
          <a:lstStyle/>
          <a:p>
            <a:pPr algn="ctr"/>
            <a:r>
              <a:rPr lang="en-US" sz="4000" dirty="0">
                <a:solidFill>
                  <a:srgbClr val="0052D6"/>
                </a:solidFill>
              </a:rPr>
              <a:t>Supervised-Learning</a:t>
            </a:r>
            <a:r>
              <a:rPr lang="en-US" sz="4000" b="1" dirty="0">
                <a:solidFill>
                  <a:srgbClr val="0052D6"/>
                </a:solidFill>
              </a:rPr>
              <a:t> Important transformation</a:t>
            </a:r>
            <a:endParaRPr lang="en-TW" sz="4000" b="1" dirty="0">
              <a:solidFill>
                <a:srgbClr val="0052D6"/>
              </a:solidFill>
            </a:endParaRPr>
          </a:p>
        </p:txBody>
      </p:sp>
      <p:pic>
        <p:nvPicPr>
          <p:cNvPr id="4" name="Picture 3">
            <a:extLst>
              <a:ext uri="{FF2B5EF4-FFF2-40B4-BE49-F238E27FC236}">
                <a16:creationId xmlns:a16="http://schemas.microsoft.com/office/drawing/2014/main" id="{230A1055-8723-4249-BA43-83F25294E201}"/>
              </a:ext>
            </a:extLst>
          </p:cNvPr>
          <p:cNvPicPr>
            <a:picLocks noChangeAspect="1"/>
          </p:cNvPicPr>
          <p:nvPr/>
        </p:nvPicPr>
        <p:blipFill>
          <a:blip r:embed="rId2"/>
          <a:stretch>
            <a:fillRect/>
          </a:stretch>
        </p:blipFill>
        <p:spPr>
          <a:xfrm>
            <a:off x="2181225" y="922137"/>
            <a:ext cx="7829550" cy="5419725"/>
          </a:xfrm>
          <a:prstGeom prst="rect">
            <a:avLst/>
          </a:prstGeom>
        </p:spPr>
      </p:pic>
      <p:sp>
        <p:nvSpPr>
          <p:cNvPr id="5" name="TextBox 4">
            <a:extLst>
              <a:ext uri="{FF2B5EF4-FFF2-40B4-BE49-F238E27FC236}">
                <a16:creationId xmlns:a16="http://schemas.microsoft.com/office/drawing/2014/main" id="{E64C1F47-35F4-4F8D-9014-600F5042604B}"/>
              </a:ext>
            </a:extLst>
          </p:cNvPr>
          <p:cNvSpPr txBox="1"/>
          <p:nvPr/>
        </p:nvSpPr>
        <p:spPr>
          <a:xfrm>
            <a:off x="10271464" y="6241002"/>
            <a:ext cx="2006353" cy="369332"/>
          </a:xfrm>
          <a:prstGeom prst="rect">
            <a:avLst/>
          </a:prstGeom>
          <a:noFill/>
        </p:spPr>
        <p:txBody>
          <a:bodyPr wrap="square" rtlCol="0">
            <a:spAutoFit/>
          </a:bodyPr>
          <a:lstStyle/>
          <a:p>
            <a:r>
              <a:rPr lang="en-US" dirty="0">
                <a:solidFill>
                  <a:schemeClr val="bg1">
                    <a:lumMod val="65000"/>
                  </a:schemeClr>
                </a:solidFill>
                <a:hlinkClick r:id="rId3">
                  <a:extLst>
                    <a:ext uri="{A12FA001-AC4F-418D-AE19-62706E023703}">
                      <ahyp:hlinkClr xmlns:ahyp="http://schemas.microsoft.com/office/drawing/2018/hyperlinkcolor" val="tx"/>
                    </a:ext>
                  </a:extLst>
                </a:hlinkClick>
              </a:rPr>
              <a:t>Image source</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5DFB5FA7-524A-CC4B-87E4-24520E24F6E8}"/>
              </a:ext>
            </a:extLst>
          </p:cNvPr>
          <p:cNvSpPr/>
          <p:nvPr/>
        </p:nvSpPr>
        <p:spPr>
          <a:xfrm>
            <a:off x="186432" y="922137"/>
            <a:ext cx="4698659" cy="369332"/>
          </a:xfrm>
          <a:prstGeom prst="rect">
            <a:avLst/>
          </a:prstGeom>
        </p:spPr>
        <p:txBody>
          <a:bodyPr wrap="none">
            <a:spAutoFit/>
          </a:bodyPr>
          <a:lstStyle/>
          <a:p>
            <a:r>
              <a:rPr lang="en-US" b="1" dirty="0" err="1"/>
              <a:t>RandAugment</a:t>
            </a:r>
            <a:r>
              <a:rPr lang="en-US" dirty="0"/>
              <a:t> </a:t>
            </a:r>
            <a:r>
              <a:rPr lang="en-US" dirty="0" err="1">
                <a:hlinkClick r:id="rId3"/>
              </a:rPr>
              <a:t>Cubuk</a:t>
            </a:r>
            <a:r>
              <a:rPr lang="en-US" dirty="0">
                <a:hlinkClick r:id="rId3"/>
              </a:rPr>
              <a:t> et al. 2019</a:t>
            </a:r>
            <a:r>
              <a:rPr lang="en-US" dirty="0"/>
              <a:t> (</a:t>
            </a:r>
            <a:r>
              <a:rPr lang="en-US" dirty="0" err="1"/>
              <a:t>GoogleBrain</a:t>
            </a:r>
            <a:r>
              <a:rPr lang="en-US" dirty="0"/>
              <a:t>)</a:t>
            </a:r>
          </a:p>
        </p:txBody>
      </p:sp>
    </p:spTree>
    <p:extLst>
      <p:ext uri="{BB962C8B-B14F-4D97-AF65-F5344CB8AC3E}">
        <p14:creationId xmlns:p14="http://schemas.microsoft.com/office/powerpoint/2010/main" val="3567131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523958-4ECB-46F7-BA51-94B30D46757F}"/>
              </a:ext>
            </a:extLst>
          </p:cNvPr>
          <p:cNvPicPr>
            <a:picLocks noGrp="1" noChangeAspect="1"/>
          </p:cNvPicPr>
          <p:nvPr>
            <p:ph idx="1"/>
          </p:nvPr>
        </p:nvPicPr>
        <p:blipFill>
          <a:blip r:embed="rId2"/>
          <a:stretch>
            <a:fillRect/>
          </a:stretch>
        </p:blipFill>
        <p:spPr>
          <a:xfrm>
            <a:off x="2699610" y="1193155"/>
            <a:ext cx="6426635" cy="5257381"/>
          </a:xfrm>
          <a:prstGeom prst="rect">
            <a:avLst/>
          </a:prstGeom>
        </p:spPr>
      </p:pic>
      <p:sp>
        <p:nvSpPr>
          <p:cNvPr id="6" name="TextBox 5">
            <a:extLst>
              <a:ext uri="{FF2B5EF4-FFF2-40B4-BE49-F238E27FC236}">
                <a16:creationId xmlns:a16="http://schemas.microsoft.com/office/drawing/2014/main" id="{36D5E31A-B6B4-4E42-8B96-3E1C70173019}"/>
              </a:ext>
            </a:extLst>
          </p:cNvPr>
          <p:cNvSpPr txBox="1"/>
          <p:nvPr/>
        </p:nvSpPr>
        <p:spPr>
          <a:xfrm>
            <a:off x="9525740" y="6081204"/>
            <a:ext cx="2006353" cy="369332"/>
          </a:xfrm>
          <a:prstGeom prst="rect">
            <a:avLst/>
          </a:prstGeom>
          <a:noFill/>
        </p:spPr>
        <p:txBody>
          <a:bodyPr wrap="square" rtlCol="0">
            <a:spAutoFit/>
          </a:bodyPr>
          <a:lstStyle/>
          <a:p>
            <a:r>
              <a:rPr lang="en-US" dirty="0">
                <a:solidFill>
                  <a:schemeClr val="bg1">
                    <a:lumMod val="65000"/>
                  </a:schemeClr>
                </a:solidFill>
                <a:hlinkClick r:id="rId3">
                  <a:extLst>
                    <a:ext uri="{A12FA001-AC4F-418D-AE19-62706E023703}">
                      <ahyp:hlinkClr xmlns:ahyp="http://schemas.microsoft.com/office/drawing/2018/hyperlinkcolor" val="tx"/>
                    </a:ext>
                  </a:extLst>
                </a:hlinkClick>
              </a:rPr>
              <a:t>Image source</a:t>
            </a:r>
            <a:endParaRPr lang="en-US" dirty="0">
              <a:solidFill>
                <a:schemeClr val="bg1">
                  <a:lumMod val="65000"/>
                </a:schemeClr>
              </a:solidFill>
            </a:endParaRPr>
          </a:p>
        </p:txBody>
      </p:sp>
      <p:sp>
        <p:nvSpPr>
          <p:cNvPr id="8" name="Title 1">
            <a:extLst>
              <a:ext uri="{FF2B5EF4-FFF2-40B4-BE49-F238E27FC236}">
                <a16:creationId xmlns:a16="http://schemas.microsoft.com/office/drawing/2014/main" id="{1D3BE1F9-1C03-4FBD-9464-2350EE45402D}"/>
              </a:ext>
            </a:extLst>
          </p:cNvPr>
          <p:cNvSpPr>
            <a:spLocks noGrp="1"/>
          </p:cNvSpPr>
          <p:nvPr>
            <p:ph type="title"/>
          </p:nvPr>
        </p:nvSpPr>
        <p:spPr>
          <a:xfrm>
            <a:off x="186432" y="0"/>
            <a:ext cx="12005568" cy="922137"/>
          </a:xfrm>
        </p:spPr>
        <p:txBody>
          <a:bodyPr>
            <a:normAutofit/>
          </a:bodyPr>
          <a:lstStyle/>
          <a:p>
            <a:pPr algn="ctr"/>
            <a:r>
              <a:rPr lang="en-US" sz="4000" dirty="0">
                <a:solidFill>
                  <a:srgbClr val="0052D6"/>
                </a:solidFill>
              </a:rPr>
              <a:t>Supervised-Learning</a:t>
            </a:r>
            <a:r>
              <a:rPr lang="en-US" sz="4000" b="1" dirty="0">
                <a:solidFill>
                  <a:srgbClr val="0052D6"/>
                </a:solidFill>
              </a:rPr>
              <a:t> Important transformation</a:t>
            </a:r>
            <a:endParaRPr lang="en-TW" sz="4000" b="1" dirty="0">
              <a:solidFill>
                <a:srgbClr val="0052D6"/>
              </a:solidFill>
            </a:endParaRPr>
          </a:p>
        </p:txBody>
      </p:sp>
      <p:sp>
        <p:nvSpPr>
          <p:cNvPr id="9" name="Rectangle 8">
            <a:extLst>
              <a:ext uri="{FF2B5EF4-FFF2-40B4-BE49-F238E27FC236}">
                <a16:creationId xmlns:a16="http://schemas.microsoft.com/office/drawing/2014/main" id="{340F8F5F-E837-1B47-BD01-17B27E667088}"/>
              </a:ext>
            </a:extLst>
          </p:cNvPr>
          <p:cNvSpPr/>
          <p:nvPr/>
        </p:nvSpPr>
        <p:spPr>
          <a:xfrm>
            <a:off x="186432" y="933606"/>
            <a:ext cx="4698659" cy="369332"/>
          </a:xfrm>
          <a:prstGeom prst="rect">
            <a:avLst/>
          </a:prstGeom>
        </p:spPr>
        <p:txBody>
          <a:bodyPr wrap="none">
            <a:spAutoFit/>
          </a:bodyPr>
          <a:lstStyle/>
          <a:p>
            <a:r>
              <a:rPr lang="en-US" b="1" dirty="0" err="1"/>
              <a:t>RandAugment</a:t>
            </a:r>
            <a:r>
              <a:rPr lang="en-US" dirty="0"/>
              <a:t> </a:t>
            </a:r>
            <a:r>
              <a:rPr lang="en-US" dirty="0" err="1">
                <a:hlinkClick r:id="rId3"/>
              </a:rPr>
              <a:t>Cubuk</a:t>
            </a:r>
            <a:r>
              <a:rPr lang="en-US" dirty="0">
                <a:hlinkClick r:id="rId3"/>
              </a:rPr>
              <a:t> et al. 2019</a:t>
            </a:r>
            <a:r>
              <a:rPr lang="en-US" dirty="0"/>
              <a:t> (</a:t>
            </a:r>
            <a:r>
              <a:rPr lang="en-US" dirty="0" err="1"/>
              <a:t>GoogleBrain</a:t>
            </a:r>
            <a:r>
              <a:rPr lang="en-US" dirty="0"/>
              <a:t>)</a:t>
            </a:r>
          </a:p>
        </p:txBody>
      </p:sp>
    </p:spTree>
    <p:extLst>
      <p:ext uri="{BB962C8B-B14F-4D97-AF65-F5344CB8AC3E}">
        <p14:creationId xmlns:p14="http://schemas.microsoft.com/office/powerpoint/2010/main" val="2245842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523958-4ECB-46F7-BA51-94B30D46757F}"/>
              </a:ext>
            </a:extLst>
          </p:cNvPr>
          <p:cNvPicPr>
            <a:picLocks noGrp="1" noChangeAspect="1"/>
          </p:cNvPicPr>
          <p:nvPr>
            <p:ph idx="1"/>
          </p:nvPr>
        </p:nvPicPr>
        <p:blipFill>
          <a:blip r:embed="rId2"/>
          <a:stretch>
            <a:fillRect/>
          </a:stretch>
        </p:blipFill>
        <p:spPr>
          <a:xfrm>
            <a:off x="2610832" y="1137839"/>
            <a:ext cx="6426635" cy="5257381"/>
          </a:xfrm>
          <a:prstGeom prst="rect">
            <a:avLst/>
          </a:prstGeom>
        </p:spPr>
      </p:pic>
      <p:sp>
        <p:nvSpPr>
          <p:cNvPr id="6" name="Title 1">
            <a:extLst>
              <a:ext uri="{FF2B5EF4-FFF2-40B4-BE49-F238E27FC236}">
                <a16:creationId xmlns:a16="http://schemas.microsoft.com/office/drawing/2014/main" id="{D986E50B-796A-49B2-99F7-EA2E70FA5FE3}"/>
              </a:ext>
            </a:extLst>
          </p:cNvPr>
          <p:cNvSpPr>
            <a:spLocks noGrp="1"/>
          </p:cNvSpPr>
          <p:nvPr>
            <p:ph type="title"/>
          </p:nvPr>
        </p:nvSpPr>
        <p:spPr>
          <a:xfrm>
            <a:off x="186432" y="0"/>
            <a:ext cx="12005568" cy="922137"/>
          </a:xfrm>
        </p:spPr>
        <p:txBody>
          <a:bodyPr>
            <a:normAutofit/>
          </a:bodyPr>
          <a:lstStyle/>
          <a:p>
            <a:pPr algn="ctr"/>
            <a:r>
              <a:rPr lang="en-US" sz="4000" dirty="0">
                <a:solidFill>
                  <a:srgbClr val="0052D6"/>
                </a:solidFill>
              </a:rPr>
              <a:t>Supervised-Learning</a:t>
            </a:r>
            <a:r>
              <a:rPr lang="en-US" sz="4000" b="1" dirty="0">
                <a:solidFill>
                  <a:srgbClr val="0052D6"/>
                </a:solidFill>
              </a:rPr>
              <a:t> Important transformation</a:t>
            </a:r>
            <a:endParaRPr lang="en-TW" sz="4000" b="1" dirty="0">
              <a:solidFill>
                <a:srgbClr val="0052D6"/>
              </a:solidFill>
            </a:endParaRPr>
          </a:p>
        </p:txBody>
      </p:sp>
      <p:sp>
        <p:nvSpPr>
          <p:cNvPr id="5" name="Rectangle 4">
            <a:extLst>
              <a:ext uri="{FF2B5EF4-FFF2-40B4-BE49-F238E27FC236}">
                <a16:creationId xmlns:a16="http://schemas.microsoft.com/office/drawing/2014/main" id="{24DA4475-3B12-D04A-8ADB-E186F55DE326}"/>
              </a:ext>
            </a:extLst>
          </p:cNvPr>
          <p:cNvSpPr/>
          <p:nvPr/>
        </p:nvSpPr>
        <p:spPr>
          <a:xfrm>
            <a:off x="186432" y="953173"/>
            <a:ext cx="4698659" cy="369332"/>
          </a:xfrm>
          <a:prstGeom prst="rect">
            <a:avLst/>
          </a:prstGeom>
        </p:spPr>
        <p:txBody>
          <a:bodyPr wrap="none">
            <a:spAutoFit/>
          </a:bodyPr>
          <a:lstStyle/>
          <a:p>
            <a:r>
              <a:rPr lang="en-US" b="1" dirty="0" err="1"/>
              <a:t>RandAugment</a:t>
            </a:r>
            <a:r>
              <a:rPr lang="en-US" dirty="0"/>
              <a:t> </a:t>
            </a:r>
            <a:r>
              <a:rPr lang="en-US" dirty="0" err="1">
                <a:hlinkClick r:id="rId3"/>
              </a:rPr>
              <a:t>Cubuk</a:t>
            </a:r>
            <a:r>
              <a:rPr lang="en-US" dirty="0">
                <a:hlinkClick r:id="rId3"/>
              </a:rPr>
              <a:t> et al. 2019</a:t>
            </a:r>
            <a:r>
              <a:rPr lang="en-US" dirty="0"/>
              <a:t> (</a:t>
            </a:r>
            <a:r>
              <a:rPr lang="en-US" dirty="0" err="1"/>
              <a:t>GoogleBrain</a:t>
            </a:r>
            <a:r>
              <a:rPr lang="en-US" dirty="0"/>
              <a:t>)</a:t>
            </a:r>
          </a:p>
        </p:txBody>
      </p:sp>
    </p:spTree>
    <p:extLst>
      <p:ext uri="{BB962C8B-B14F-4D97-AF65-F5344CB8AC3E}">
        <p14:creationId xmlns:p14="http://schemas.microsoft.com/office/powerpoint/2010/main" val="1626861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811FD7-8DEA-4B85-A654-45B01C152487}"/>
              </a:ext>
            </a:extLst>
          </p:cNvPr>
          <p:cNvSpPr txBox="1">
            <a:spLocks/>
          </p:cNvSpPr>
          <p:nvPr/>
        </p:nvSpPr>
        <p:spPr>
          <a:xfrm>
            <a:off x="348343" y="1767156"/>
            <a:ext cx="11495314" cy="22189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Supervised Learning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Data Augmentation +</a:t>
            </a:r>
            <a:r>
              <a:rPr lang="en-US" b="1" dirty="0">
                <a:solidFill>
                  <a:srgbClr val="0070C0"/>
                </a:solidFill>
                <a:latin typeface="Calibri Light" panose="020F0302020204030204"/>
              </a:rPr>
              <a:t> </a:t>
            </a:r>
            <a:r>
              <a:rPr kumimoji="0" lang="en-US" sz="4400" b="1" i="0" u="none" strike="noStrike" kern="1200" cap="none" spc="0" normalizeH="0" baseline="0" noProof="0" dirty="0">
                <a:ln>
                  <a:noFill/>
                </a:ln>
                <a:solidFill>
                  <a:srgbClr val="FF0000"/>
                </a:solidFill>
                <a:effectLst/>
                <a:uLnTx/>
                <a:uFillTx/>
                <a:latin typeface="Calibri Light" panose="020F0302020204030204"/>
                <a:ea typeface="+mj-ea"/>
                <a:cs typeface="+mj-cs"/>
              </a:rPr>
              <a:t>Regularization</a:t>
            </a:r>
          </a:p>
        </p:txBody>
      </p:sp>
    </p:spTree>
    <p:extLst>
      <p:ext uri="{BB962C8B-B14F-4D97-AF65-F5344CB8AC3E}">
        <p14:creationId xmlns:p14="http://schemas.microsoft.com/office/powerpoint/2010/main" val="1198319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4060E2B-163C-42B6-AABC-4E875CACC39D}"/>
              </a:ext>
            </a:extLst>
          </p:cNvPr>
          <p:cNvSpPr>
            <a:spLocks noGrp="1"/>
          </p:cNvSpPr>
          <p:nvPr>
            <p:ph idx="1"/>
          </p:nvPr>
        </p:nvSpPr>
        <p:spPr>
          <a:xfrm>
            <a:off x="538704" y="699138"/>
            <a:ext cx="10625831" cy="4934090"/>
          </a:xfrm>
        </p:spPr>
        <p:txBody>
          <a:bodyPr/>
          <a:lstStyle/>
          <a:p>
            <a:r>
              <a:rPr lang="en-US" b="1" dirty="0" err="1"/>
              <a:t>Mixup</a:t>
            </a:r>
            <a:r>
              <a:rPr lang="en-US" b="1" dirty="0"/>
              <a:t> Augmentation -Regularization</a:t>
            </a:r>
          </a:p>
        </p:txBody>
      </p:sp>
      <p:sp>
        <p:nvSpPr>
          <p:cNvPr id="7" name="Title 1">
            <a:extLst>
              <a:ext uri="{FF2B5EF4-FFF2-40B4-BE49-F238E27FC236}">
                <a16:creationId xmlns:a16="http://schemas.microsoft.com/office/drawing/2014/main" id="{4AB7DC0F-643A-4F33-9ECB-4C871C039D68}"/>
              </a:ext>
            </a:extLst>
          </p:cNvPr>
          <p:cNvSpPr>
            <a:spLocks noGrp="1"/>
          </p:cNvSpPr>
          <p:nvPr>
            <p:ph type="title"/>
          </p:nvPr>
        </p:nvSpPr>
        <p:spPr>
          <a:xfrm>
            <a:off x="248575" y="0"/>
            <a:ext cx="11843657" cy="851756"/>
          </a:xfrm>
        </p:spPr>
        <p:txBody>
          <a:bodyPr>
            <a:normAutofit fontScale="90000"/>
          </a:bodyPr>
          <a:lstStyle/>
          <a:p>
            <a:pPr algn="ctr"/>
            <a:r>
              <a:rPr lang="en-US" b="1" dirty="0">
                <a:solidFill>
                  <a:srgbClr val="0070C0"/>
                </a:solidFill>
              </a:rPr>
              <a:t>Supervised Learning – Data Augmentation Regularization</a:t>
            </a:r>
          </a:p>
        </p:txBody>
      </p:sp>
      <p:pic>
        <p:nvPicPr>
          <p:cNvPr id="9" name="Picture 8">
            <a:extLst>
              <a:ext uri="{FF2B5EF4-FFF2-40B4-BE49-F238E27FC236}">
                <a16:creationId xmlns:a16="http://schemas.microsoft.com/office/drawing/2014/main" id="{76B34C64-7581-4092-B89C-34023B910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24" y="1333358"/>
            <a:ext cx="10801040" cy="5337723"/>
          </a:xfrm>
          <a:prstGeom prst="rect">
            <a:avLst/>
          </a:prstGeom>
        </p:spPr>
      </p:pic>
      <p:sp>
        <p:nvSpPr>
          <p:cNvPr id="10" name="TextBox 9">
            <a:extLst>
              <a:ext uri="{FF2B5EF4-FFF2-40B4-BE49-F238E27FC236}">
                <a16:creationId xmlns:a16="http://schemas.microsoft.com/office/drawing/2014/main" id="{EDDDCA74-5CA9-4125-B18E-D9259EC61432}"/>
              </a:ext>
            </a:extLst>
          </p:cNvPr>
          <p:cNvSpPr txBox="1"/>
          <p:nvPr/>
        </p:nvSpPr>
        <p:spPr>
          <a:xfrm>
            <a:off x="9886150" y="6486415"/>
            <a:ext cx="2556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A5CAD72-27F2-441C-BDBD-08FE42B9B3D3}"/>
              </a:ext>
            </a:extLst>
          </p:cNvPr>
          <p:cNvPicPr>
            <a:picLocks noChangeAspect="1"/>
          </p:cNvPicPr>
          <p:nvPr/>
        </p:nvPicPr>
        <p:blipFill>
          <a:blip r:embed="rId4"/>
          <a:stretch>
            <a:fillRect/>
          </a:stretch>
        </p:blipFill>
        <p:spPr>
          <a:xfrm>
            <a:off x="7784811" y="1761489"/>
            <a:ext cx="4202677" cy="851756"/>
          </a:xfrm>
          <a:prstGeom prst="rect">
            <a:avLst/>
          </a:prstGeom>
        </p:spPr>
      </p:pic>
      <p:sp>
        <p:nvSpPr>
          <p:cNvPr id="2" name="Rectangle 1">
            <a:extLst>
              <a:ext uri="{FF2B5EF4-FFF2-40B4-BE49-F238E27FC236}">
                <a16:creationId xmlns:a16="http://schemas.microsoft.com/office/drawing/2014/main" id="{3991067C-7D0C-4E28-8794-95F789C8B99E}"/>
              </a:ext>
            </a:extLst>
          </p:cNvPr>
          <p:cNvSpPr/>
          <p:nvPr/>
        </p:nvSpPr>
        <p:spPr>
          <a:xfrm>
            <a:off x="653624" y="1939317"/>
            <a:ext cx="2477922" cy="369332"/>
          </a:xfrm>
          <a:prstGeom prst="rect">
            <a:avLst/>
          </a:prstGeom>
        </p:spPr>
        <p:txBody>
          <a:bodyPr wrap="none">
            <a:spAutoFit/>
          </a:bodyPr>
          <a:lstStyle/>
          <a:p>
            <a:r>
              <a:rPr lang="en-US" b="1" dirty="0" err="1"/>
              <a:t>Mixup</a:t>
            </a:r>
            <a:r>
              <a:rPr lang="en-US" b="1" dirty="0"/>
              <a:t> Zhang </a:t>
            </a:r>
            <a:r>
              <a:rPr lang="en-US" b="1" dirty="0">
                <a:hlinkClick r:id="rId5"/>
              </a:rPr>
              <a:t>et al. 2018</a:t>
            </a:r>
            <a:endParaRPr lang="en-US" dirty="0"/>
          </a:p>
        </p:txBody>
      </p:sp>
    </p:spTree>
    <p:extLst>
      <p:ext uri="{BB962C8B-B14F-4D97-AF65-F5344CB8AC3E}">
        <p14:creationId xmlns:p14="http://schemas.microsoft.com/office/powerpoint/2010/main" val="3165267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4060E2B-163C-42B6-AABC-4E875CACC39D}"/>
              </a:ext>
            </a:extLst>
          </p:cNvPr>
          <p:cNvSpPr>
            <a:spLocks noGrp="1"/>
          </p:cNvSpPr>
          <p:nvPr>
            <p:ph idx="1"/>
          </p:nvPr>
        </p:nvSpPr>
        <p:spPr>
          <a:xfrm>
            <a:off x="538703" y="663628"/>
            <a:ext cx="10625831" cy="4934090"/>
          </a:xfrm>
        </p:spPr>
        <p:txBody>
          <a:bodyPr/>
          <a:lstStyle/>
          <a:p>
            <a:r>
              <a:rPr lang="en-US" b="1" dirty="0" err="1"/>
              <a:t>Mixup</a:t>
            </a:r>
            <a:r>
              <a:rPr lang="en-US" b="1" dirty="0"/>
              <a:t> Augmentation -Regularization</a:t>
            </a:r>
          </a:p>
        </p:txBody>
      </p:sp>
      <p:sp>
        <p:nvSpPr>
          <p:cNvPr id="7" name="Title 1">
            <a:extLst>
              <a:ext uri="{FF2B5EF4-FFF2-40B4-BE49-F238E27FC236}">
                <a16:creationId xmlns:a16="http://schemas.microsoft.com/office/drawing/2014/main" id="{4AB7DC0F-643A-4F33-9ECB-4C871C039D68}"/>
              </a:ext>
            </a:extLst>
          </p:cNvPr>
          <p:cNvSpPr>
            <a:spLocks noGrp="1"/>
          </p:cNvSpPr>
          <p:nvPr>
            <p:ph type="title"/>
          </p:nvPr>
        </p:nvSpPr>
        <p:spPr>
          <a:xfrm>
            <a:off x="248575" y="0"/>
            <a:ext cx="11843657" cy="851756"/>
          </a:xfrm>
        </p:spPr>
        <p:txBody>
          <a:bodyPr>
            <a:normAutofit fontScale="90000"/>
          </a:bodyPr>
          <a:lstStyle/>
          <a:p>
            <a:pPr algn="ctr"/>
            <a:r>
              <a:rPr lang="en-US" b="1" dirty="0">
                <a:solidFill>
                  <a:srgbClr val="0070C0"/>
                </a:solidFill>
              </a:rPr>
              <a:t>Supervised Learning – Data Augmentation Regularization</a:t>
            </a:r>
          </a:p>
        </p:txBody>
      </p:sp>
      <p:sp>
        <p:nvSpPr>
          <p:cNvPr id="10" name="TextBox 9">
            <a:extLst>
              <a:ext uri="{FF2B5EF4-FFF2-40B4-BE49-F238E27FC236}">
                <a16:creationId xmlns:a16="http://schemas.microsoft.com/office/drawing/2014/main" id="{EDDDCA74-5CA9-4125-B18E-D9259EC61432}"/>
              </a:ext>
            </a:extLst>
          </p:cNvPr>
          <p:cNvSpPr txBox="1"/>
          <p:nvPr/>
        </p:nvSpPr>
        <p:spPr>
          <a:xfrm>
            <a:off x="9535463" y="6009706"/>
            <a:ext cx="2556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Image Source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B8A70E0-37E9-4176-8FD9-0EE69137564A}"/>
              </a:ext>
            </a:extLst>
          </p:cNvPr>
          <p:cNvPicPr>
            <a:picLocks noChangeAspect="1"/>
          </p:cNvPicPr>
          <p:nvPr/>
        </p:nvPicPr>
        <p:blipFill>
          <a:blip r:embed="rId3"/>
          <a:stretch>
            <a:fillRect/>
          </a:stretch>
        </p:blipFill>
        <p:spPr>
          <a:xfrm>
            <a:off x="3911131" y="1315634"/>
            <a:ext cx="6279842" cy="1272735"/>
          </a:xfrm>
          <a:prstGeom prst="rect">
            <a:avLst/>
          </a:prstGeom>
        </p:spPr>
      </p:pic>
      <p:pic>
        <p:nvPicPr>
          <p:cNvPr id="3" name="Picture 2">
            <a:extLst>
              <a:ext uri="{FF2B5EF4-FFF2-40B4-BE49-F238E27FC236}">
                <a16:creationId xmlns:a16="http://schemas.microsoft.com/office/drawing/2014/main" id="{41CFEF68-89C0-4E7D-B7D3-F0F3300E91FF}"/>
              </a:ext>
            </a:extLst>
          </p:cNvPr>
          <p:cNvPicPr>
            <a:picLocks noChangeAspect="1"/>
          </p:cNvPicPr>
          <p:nvPr/>
        </p:nvPicPr>
        <p:blipFill>
          <a:blip r:embed="rId4"/>
          <a:stretch>
            <a:fillRect/>
          </a:stretch>
        </p:blipFill>
        <p:spPr>
          <a:xfrm>
            <a:off x="1461394" y="3066177"/>
            <a:ext cx="4353479" cy="3380635"/>
          </a:xfrm>
          <a:prstGeom prst="rect">
            <a:avLst/>
          </a:prstGeom>
        </p:spPr>
      </p:pic>
      <p:sp>
        <p:nvSpPr>
          <p:cNvPr id="5" name="Rectangle 4">
            <a:extLst>
              <a:ext uri="{FF2B5EF4-FFF2-40B4-BE49-F238E27FC236}">
                <a16:creationId xmlns:a16="http://schemas.microsoft.com/office/drawing/2014/main" id="{B9B30851-3D5A-4409-A271-EBBC63CCF0C9}"/>
              </a:ext>
            </a:extLst>
          </p:cNvPr>
          <p:cNvSpPr/>
          <p:nvPr/>
        </p:nvSpPr>
        <p:spPr>
          <a:xfrm>
            <a:off x="2001027" y="1589634"/>
            <a:ext cx="13994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Paper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42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9702074-C790-4879-BEE9-47F076F83B0C}"/>
              </a:ext>
            </a:extLst>
          </p:cNvPr>
          <p:cNvSpPr/>
          <p:nvPr/>
        </p:nvSpPr>
        <p:spPr>
          <a:xfrm>
            <a:off x="5427117" y="3690981"/>
            <a:ext cx="1324946" cy="93306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Deep Neural Net</a:t>
            </a:r>
          </a:p>
        </p:txBody>
      </p:sp>
      <p:sp>
        <p:nvSpPr>
          <p:cNvPr id="7" name="Rectangle: Rounded Corners 6">
            <a:extLst>
              <a:ext uri="{FF2B5EF4-FFF2-40B4-BE49-F238E27FC236}">
                <a16:creationId xmlns:a16="http://schemas.microsoft.com/office/drawing/2014/main" id="{8E8C1913-5926-40AB-AEDD-2D5CAA73A6D9}"/>
              </a:ext>
            </a:extLst>
          </p:cNvPr>
          <p:cNvSpPr/>
          <p:nvPr/>
        </p:nvSpPr>
        <p:spPr>
          <a:xfrm>
            <a:off x="4122279" y="5825950"/>
            <a:ext cx="1101571" cy="3584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Inputs 1</a:t>
            </a:r>
          </a:p>
        </p:txBody>
      </p:sp>
      <p:sp>
        <p:nvSpPr>
          <p:cNvPr id="8" name="Rectangle: Rounded Corners 7">
            <a:extLst>
              <a:ext uri="{FF2B5EF4-FFF2-40B4-BE49-F238E27FC236}">
                <a16:creationId xmlns:a16="http://schemas.microsoft.com/office/drawing/2014/main" id="{521D85C0-C656-4044-A605-8DF76BA50BF6}"/>
              </a:ext>
            </a:extLst>
          </p:cNvPr>
          <p:cNvSpPr/>
          <p:nvPr/>
        </p:nvSpPr>
        <p:spPr>
          <a:xfrm>
            <a:off x="5368704" y="5825950"/>
            <a:ext cx="1284682" cy="3584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9" name="Rectangle: Rounded Corners 8">
            <a:extLst>
              <a:ext uri="{FF2B5EF4-FFF2-40B4-BE49-F238E27FC236}">
                <a16:creationId xmlns:a16="http://schemas.microsoft.com/office/drawing/2014/main" id="{412A5ED1-6C65-4B5B-8FB9-5B9EFB2BFD6B}"/>
              </a:ext>
            </a:extLst>
          </p:cNvPr>
          <p:cNvSpPr/>
          <p:nvPr/>
        </p:nvSpPr>
        <p:spPr>
          <a:xfrm>
            <a:off x="6798240" y="5826881"/>
            <a:ext cx="1284682" cy="3584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Inputs N</a:t>
            </a:r>
          </a:p>
        </p:txBody>
      </p:sp>
      <p:cxnSp>
        <p:nvCxnSpPr>
          <p:cNvPr id="11" name="Straight Arrow Connector 10">
            <a:extLst>
              <a:ext uri="{FF2B5EF4-FFF2-40B4-BE49-F238E27FC236}">
                <a16:creationId xmlns:a16="http://schemas.microsoft.com/office/drawing/2014/main" id="{8A962B92-D59A-4F14-8975-43E931834057}"/>
              </a:ext>
            </a:extLst>
          </p:cNvPr>
          <p:cNvCxnSpPr>
            <a:cxnSpLocks/>
            <a:stCxn id="7" idx="0"/>
          </p:cNvCxnSpPr>
          <p:nvPr/>
        </p:nvCxnSpPr>
        <p:spPr>
          <a:xfrm flipV="1">
            <a:off x="4673065" y="4792129"/>
            <a:ext cx="914958" cy="103382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1279258-7BA3-43A2-AD7F-05406AB66297}"/>
              </a:ext>
            </a:extLst>
          </p:cNvPr>
          <p:cNvCxnSpPr>
            <a:cxnSpLocks/>
            <a:stCxn id="8" idx="0"/>
            <a:endCxn id="5" idx="2"/>
          </p:cNvCxnSpPr>
          <p:nvPr/>
        </p:nvCxnSpPr>
        <p:spPr>
          <a:xfrm flipV="1">
            <a:off x="6011045" y="4624042"/>
            <a:ext cx="78545" cy="120190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026086-FBF8-4960-A16C-4A83CCEC6711}"/>
              </a:ext>
            </a:extLst>
          </p:cNvPr>
          <p:cNvCxnSpPr>
            <a:cxnSpLocks/>
            <a:stCxn id="9" idx="0"/>
          </p:cNvCxnSpPr>
          <p:nvPr/>
        </p:nvCxnSpPr>
        <p:spPr>
          <a:xfrm flipH="1" flipV="1">
            <a:off x="6502980" y="4824191"/>
            <a:ext cx="937601" cy="100269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0125B445-4E03-46B4-8E88-2C874334CBC9}"/>
              </a:ext>
            </a:extLst>
          </p:cNvPr>
          <p:cNvSpPr/>
          <p:nvPr/>
        </p:nvSpPr>
        <p:spPr>
          <a:xfrm>
            <a:off x="4179192" y="3318003"/>
            <a:ext cx="3809474" cy="2894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Representation</a:t>
            </a:r>
          </a:p>
        </p:txBody>
      </p:sp>
      <p:sp>
        <p:nvSpPr>
          <p:cNvPr id="20" name="Rectangle: Rounded Corners 19">
            <a:extLst>
              <a:ext uri="{FF2B5EF4-FFF2-40B4-BE49-F238E27FC236}">
                <a16:creationId xmlns:a16="http://schemas.microsoft.com/office/drawing/2014/main" id="{A323B1CB-3253-4CEE-A63A-D2FA8B2966D0}"/>
              </a:ext>
            </a:extLst>
          </p:cNvPr>
          <p:cNvSpPr/>
          <p:nvPr/>
        </p:nvSpPr>
        <p:spPr>
          <a:xfrm>
            <a:off x="4673065"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Task2</a:t>
            </a:r>
          </a:p>
        </p:txBody>
      </p:sp>
      <p:sp>
        <p:nvSpPr>
          <p:cNvPr id="21" name="Rectangle: Rounded Corners 20">
            <a:extLst>
              <a:ext uri="{FF2B5EF4-FFF2-40B4-BE49-F238E27FC236}">
                <a16:creationId xmlns:a16="http://schemas.microsoft.com/office/drawing/2014/main" id="{A7A2D667-08B1-4BE5-9DE1-4EB9715E358C}"/>
              </a:ext>
            </a:extLst>
          </p:cNvPr>
          <p:cNvSpPr/>
          <p:nvPr/>
        </p:nvSpPr>
        <p:spPr>
          <a:xfrm>
            <a:off x="3412245"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Task1</a:t>
            </a:r>
          </a:p>
        </p:txBody>
      </p:sp>
      <p:sp>
        <p:nvSpPr>
          <p:cNvPr id="22" name="Rectangle: Rounded Corners 21">
            <a:extLst>
              <a:ext uri="{FF2B5EF4-FFF2-40B4-BE49-F238E27FC236}">
                <a16:creationId xmlns:a16="http://schemas.microsoft.com/office/drawing/2014/main" id="{63B19120-F73B-444F-940E-CBBC0A1CCC95}"/>
              </a:ext>
            </a:extLst>
          </p:cNvPr>
          <p:cNvSpPr/>
          <p:nvPr/>
        </p:nvSpPr>
        <p:spPr>
          <a:xfrm>
            <a:off x="5929108"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Task3</a:t>
            </a:r>
          </a:p>
        </p:txBody>
      </p:sp>
      <p:sp>
        <p:nvSpPr>
          <p:cNvPr id="23" name="Rectangle: Rounded Corners 22">
            <a:extLst>
              <a:ext uri="{FF2B5EF4-FFF2-40B4-BE49-F238E27FC236}">
                <a16:creationId xmlns:a16="http://schemas.microsoft.com/office/drawing/2014/main" id="{5DECD64D-1524-4E13-950E-BFC92C0D4DFE}"/>
              </a:ext>
            </a:extLst>
          </p:cNvPr>
          <p:cNvSpPr/>
          <p:nvPr/>
        </p:nvSpPr>
        <p:spPr>
          <a:xfrm>
            <a:off x="7701561"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 N</a:t>
            </a:r>
          </a:p>
        </p:txBody>
      </p:sp>
      <p:sp>
        <p:nvSpPr>
          <p:cNvPr id="24" name="Rectangle: Rounded Corners 23">
            <a:extLst>
              <a:ext uri="{FF2B5EF4-FFF2-40B4-BE49-F238E27FC236}">
                <a16:creationId xmlns:a16="http://schemas.microsoft.com/office/drawing/2014/main" id="{099DE577-14DC-458A-A1D8-56CCBFE2566A}"/>
              </a:ext>
            </a:extLst>
          </p:cNvPr>
          <p:cNvSpPr/>
          <p:nvPr/>
        </p:nvSpPr>
        <p:spPr>
          <a:xfrm>
            <a:off x="6798984" y="851870"/>
            <a:ext cx="832919" cy="35849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6" name="Straight Arrow Connector 25">
            <a:extLst>
              <a:ext uri="{FF2B5EF4-FFF2-40B4-BE49-F238E27FC236}">
                <a16:creationId xmlns:a16="http://schemas.microsoft.com/office/drawing/2014/main" id="{E69B6634-EAF6-4531-AF92-5686B7D22EEA}"/>
              </a:ext>
            </a:extLst>
          </p:cNvPr>
          <p:cNvCxnSpPr>
            <a:stCxn id="19" idx="0"/>
            <a:endCxn id="21" idx="2"/>
          </p:cNvCxnSpPr>
          <p:nvPr/>
        </p:nvCxnSpPr>
        <p:spPr>
          <a:xfrm flipH="1" flipV="1">
            <a:off x="3828705" y="1210368"/>
            <a:ext cx="2255224"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277774-5F2B-4488-93AF-F0AB3018E3AE}"/>
              </a:ext>
            </a:extLst>
          </p:cNvPr>
          <p:cNvCxnSpPr>
            <a:stCxn id="19" idx="0"/>
            <a:endCxn id="20" idx="2"/>
          </p:cNvCxnSpPr>
          <p:nvPr/>
        </p:nvCxnSpPr>
        <p:spPr>
          <a:xfrm flipH="1" flipV="1">
            <a:off x="5089525" y="1210368"/>
            <a:ext cx="994404"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D04A07-ADE0-4A19-9098-81CF695F93CA}"/>
              </a:ext>
            </a:extLst>
          </p:cNvPr>
          <p:cNvCxnSpPr>
            <a:stCxn id="19" idx="0"/>
            <a:endCxn id="22" idx="2"/>
          </p:cNvCxnSpPr>
          <p:nvPr/>
        </p:nvCxnSpPr>
        <p:spPr>
          <a:xfrm flipV="1">
            <a:off x="6083929" y="1210368"/>
            <a:ext cx="261639"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3F0D67-E9F2-41E1-8A05-8F5BE7FDC6FB}"/>
              </a:ext>
            </a:extLst>
          </p:cNvPr>
          <p:cNvCxnSpPr>
            <a:stCxn id="19" idx="0"/>
            <a:endCxn id="23" idx="2"/>
          </p:cNvCxnSpPr>
          <p:nvPr/>
        </p:nvCxnSpPr>
        <p:spPr>
          <a:xfrm flipV="1">
            <a:off x="6083929" y="1210368"/>
            <a:ext cx="2034092"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AC7D6D3-F304-4972-89C9-D606959FB36E}"/>
              </a:ext>
            </a:extLst>
          </p:cNvPr>
          <p:cNvSpPr txBox="1"/>
          <p:nvPr/>
        </p:nvSpPr>
        <p:spPr>
          <a:xfrm>
            <a:off x="1230094" y="1550152"/>
            <a:ext cx="1023094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panose="020F0502020204030204"/>
                <a:ea typeface="+mn-ea"/>
                <a:cs typeface="+mn-cs"/>
              </a:rPr>
              <a:t>What makes good representation Learning ?</a:t>
            </a:r>
          </a:p>
        </p:txBody>
      </p:sp>
    </p:spTree>
    <p:extLst>
      <p:ext uri="{BB962C8B-B14F-4D97-AF65-F5344CB8AC3E}">
        <p14:creationId xmlns:p14="http://schemas.microsoft.com/office/powerpoint/2010/main" val="2190707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F2A514-DCD7-4092-B68D-3128B0129C00}"/>
              </a:ext>
            </a:extLst>
          </p:cNvPr>
          <p:cNvSpPr>
            <a:spLocks noGrp="1"/>
          </p:cNvSpPr>
          <p:nvPr>
            <p:ph idx="1"/>
          </p:nvPr>
        </p:nvSpPr>
        <p:spPr>
          <a:xfrm>
            <a:off x="453048" y="1215422"/>
            <a:ext cx="11390609" cy="5504973"/>
          </a:xfrm>
        </p:spPr>
        <p:txBody>
          <a:bodyPr/>
          <a:lstStyle/>
          <a:p>
            <a:r>
              <a:rPr lang="en-US" b="1" dirty="0"/>
              <a:t>Cutout, </a:t>
            </a:r>
            <a:r>
              <a:rPr lang="en-US" b="1" dirty="0" err="1"/>
              <a:t>CutMix</a:t>
            </a:r>
            <a:r>
              <a:rPr lang="en-US" b="1" dirty="0"/>
              <a:t> Data Augmentation</a:t>
            </a:r>
          </a:p>
        </p:txBody>
      </p:sp>
      <p:sp>
        <p:nvSpPr>
          <p:cNvPr id="6" name="Title 1">
            <a:extLst>
              <a:ext uri="{FF2B5EF4-FFF2-40B4-BE49-F238E27FC236}">
                <a16:creationId xmlns:a16="http://schemas.microsoft.com/office/drawing/2014/main" id="{EF549D09-977C-49E6-A55F-ED8BE2357493}"/>
              </a:ext>
            </a:extLst>
          </p:cNvPr>
          <p:cNvSpPr>
            <a:spLocks noGrp="1"/>
          </p:cNvSpPr>
          <p:nvPr>
            <p:ph type="title"/>
          </p:nvPr>
        </p:nvSpPr>
        <p:spPr>
          <a:xfrm>
            <a:off x="0" y="0"/>
            <a:ext cx="11861412" cy="851756"/>
          </a:xfrm>
        </p:spPr>
        <p:txBody>
          <a:bodyPr>
            <a:normAutofit fontScale="90000"/>
          </a:bodyPr>
          <a:lstStyle/>
          <a:p>
            <a:pPr algn="ctr"/>
            <a:r>
              <a:rPr lang="en-US" b="1" dirty="0">
                <a:solidFill>
                  <a:srgbClr val="0070C0"/>
                </a:solidFill>
              </a:rPr>
              <a:t>Supervised Learning – Data Augmentation Regularization</a:t>
            </a:r>
          </a:p>
        </p:txBody>
      </p:sp>
      <p:pic>
        <p:nvPicPr>
          <p:cNvPr id="8" name="Picture 7">
            <a:extLst>
              <a:ext uri="{FF2B5EF4-FFF2-40B4-BE49-F238E27FC236}">
                <a16:creationId xmlns:a16="http://schemas.microsoft.com/office/drawing/2014/main" id="{F5A67C5B-5150-41B7-8E62-79F25B371425}"/>
              </a:ext>
            </a:extLst>
          </p:cNvPr>
          <p:cNvPicPr>
            <a:picLocks noChangeAspect="1"/>
          </p:cNvPicPr>
          <p:nvPr/>
        </p:nvPicPr>
        <p:blipFill rotWithShape="1">
          <a:blip r:embed="rId2">
            <a:extLst>
              <a:ext uri="{28A0092B-C50C-407E-A947-70E740481C1C}">
                <a14:useLocalDpi xmlns:a14="http://schemas.microsoft.com/office/drawing/2010/main" val="0"/>
              </a:ext>
            </a:extLst>
          </a:blip>
          <a:srcRect b="5549"/>
          <a:stretch/>
        </p:blipFill>
        <p:spPr>
          <a:xfrm>
            <a:off x="4794947" y="1637823"/>
            <a:ext cx="6800850" cy="4660170"/>
          </a:xfrm>
          <a:prstGeom prst="rect">
            <a:avLst/>
          </a:prstGeom>
        </p:spPr>
      </p:pic>
      <p:sp>
        <p:nvSpPr>
          <p:cNvPr id="4" name="TextBox 3">
            <a:extLst>
              <a:ext uri="{FF2B5EF4-FFF2-40B4-BE49-F238E27FC236}">
                <a16:creationId xmlns:a16="http://schemas.microsoft.com/office/drawing/2014/main" id="{F1088B64-6FB9-4F71-875C-D19184D72909}"/>
              </a:ext>
            </a:extLst>
          </p:cNvPr>
          <p:cNvSpPr txBox="1"/>
          <p:nvPr/>
        </p:nvSpPr>
        <p:spPr>
          <a:xfrm>
            <a:off x="471449" y="2405848"/>
            <a:ext cx="2938509" cy="400110"/>
          </a:xfrm>
          <a:prstGeom prst="rect">
            <a:avLst/>
          </a:prstGeom>
          <a:noFill/>
        </p:spPr>
        <p:txBody>
          <a:bodyPr wrap="square" rtlCol="0">
            <a:spAutoFit/>
          </a:bodyPr>
          <a:lstStyle/>
          <a:p>
            <a:r>
              <a:rPr lang="en-US" sz="2000" b="1" dirty="0"/>
              <a:t>Cutout</a:t>
            </a:r>
            <a:r>
              <a:rPr lang="en-US" sz="2000" dirty="0"/>
              <a:t> DeVries </a:t>
            </a:r>
            <a:r>
              <a:rPr lang="en-US" sz="2000" dirty="0">
                <a:hlinkClick r:id="rId3"/>
              </a:rPr>
              <a:t>et al. 2017</a:t>
            </a:r>
            <a:endParaRPr lang="en-US" sz="2000" dirty="0"/>
          </a:p>
        </p:txBody>
      </p:sp>
      <p:sp>
        <p:nvSpPr>
          <p:cNvPr id="10" name="TextBox 9">
            <a:extLst>
              <a:ext uri="{FF2B5EF4-FFF2-40B4-BE49-F238E27FC236}">
                <a16:creationId xmlns:a16="http://schemas.microsoft.com/office/drawing/2014/main" id="{5AA62177-FF2A-4644-82F4-7F9598F1E971}"/>
              </a:ext>
            </a:extLst>
          </p:cNvPr>
          <p:cNvSpPr txBox="1"/>
          <p:nvPr/>
        </p:nvSpPr>
        <p:spPr>
          <a:xfrm>
            <a:off x="453048" y="3059668"/>
            <a:ext cx="2938509" cy="400110"/>
          </a:xfrm>
          <a:prstGeom prst="rect">
            <a:avLst/>
          </a:prstGeom>
          <a:noFill/>
        </p:spPr>
        <p:txBody>
          <a:bodyPr wrap="square" rtlCol="0">
            <a:spAutoFit/>
          </a:bodyPr>
          <a:lstStyle/>
          <a:p>
            <a:r>
              <a:rPr lang="en-US" sz="2000" b="1" dirty="0" err="1"/>
              <a:t>CutMix</a:t>
            </a:r>
            <a:r>
              <a:rPr lang="en-US" sz="2000" dirty="0"/>
              <a:t> Yun </a:t>
            </a:r>
            <a:r>
              <a:rPr lang="en-US" sz="2000" dirty="0">
                <a:hlinkClick r:id="rId4"/>
              </a:rPr>
              <a:t>et al. 2019</a:t>
            </a:r>
            <a:endParaRPr lang="en-US" sz="2000" dirty="0"/>
          </a:p>
        </p:txBody>
      </p:sp>
      <p:sp>
        <p:nvSpPr>
          <p:cNvPr id="5" name="TextBox 4">
            <a:extLst>
              <a:ext uri="{FF2B5EF4-FFF2-40B4-BE49-F238E27FC236}">
                <a16:creationId xmlns:a16="http://schemas.microsoft.com/office/drawing/2014/main" id="{3DEE7B77-32FC-4D27-B2C0-D422EBBBB3F3}"/>
              </a:ext>
            </a:extLst>
          </p:cNvPr>
          <p:cNvSpPr txBox="1"/>
          <p:nvPr/>
        </p:nvSpPr>
        <p:spPr>
          <a:xfrm>
            <a:off x="9836458" y="6436311"/>
            <a:ext cx="1686758" cy="369332"/>
          </a:xfrm>
          <a:prstGeom prst="rect">
            <a:avLst/>
          </a:prstGeom>
          <a:noFill/>
        </p:spPr>
        <p:txBody>
          <a:bodyPr wrap="square" rtlCol="0">
            <a:spAutoFit/>
          </a:bodyPr>
          <a:lstStyle/>
          <a:p>
            <a:r>
              <a:rPr lang="en-US" dirty="0">
                <a:solidFill>
                  <a:schemeClr val="bg1">
                    <a:lumMod val="75000"/>
                  </a:schemeClr>
                </a:solidFill>
                <a:hlinkClick r:id="rId5">
                  <a:extLst>
                    <a:ext uri="{A12FA001-AC4F-418D-AE19-62706E023703}">
                      <ahyp:hlinkClr xmlns:ahyp="http://schemas.microsoft.com/office/drawing/2018/hyperlinkcolor" val="tx"/>
                    </a:ext>
                  </a:extLst>
                </a:hlinkClick>
              </a:rPr>
              <a:t>Image Source</a:t>
            </a:r>
            <a:endParaRPr lang="en-US" dirty="0">
              <a:solidFill>
                <a:schemeClr val="bg1">
                  <a:lumMod val="75000"/>
                </a:schemeClr>
              </a:solidFill>
            </a:endParaRPr>
          </a:p>
        </p:txBody>
      </p:sp>
    </p:spTree>
    <p:extLst>
      <p:ext uri="{BB962C8B-B14F-4D97-AF65-F5344CB8AC3E}">
        <p14:creationId xmlns:p14="http://schemas.microsoft.com/office/powerpoint/2010/main" val="305948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E566-B1D5-2E45-8349-977383CB0F07}"/>
              </a:ext>
            </a:extLst>
          </p:cNvPr>
          <p:cNvSpPr>
            <a:spLocks noGrp="1"/>
          </p:cNvSpPr>
          <p:nvPr>
            <p:ph type="title"/>
          </p:nvPr>
        </p:nvSpPr>
        <p:spPr>
          <a:xfrm>
            <a:off x="71596" y="0"/>
            <a:ext cx="4500404" cy="1325563"/>
          </a:xfrm>
        </p:spPr>
        <p:txBody>
          <a:bodyPr/>
          <a:lstStyle/>
          <a:p>
            <a:r>
              <a:rPr lang="en-US" dirty="0">
                <a:solidFill>
                  <a:srgbClr val="0070C0"/>
                </a:solidFill>
              </a:rPr>
              <a:t>Augmentations + Regularizations</a:t>
            </a:r>
            <a:endParaRPr lang="en-TW" dirty="0">
              <a:solidFill>
                <a:srgbClr val="0070C0"/>
              </a:solidFill>
            </a:endParaRPr>
          </a:p>
        </p:txBody>
      </p:sp>
      <p:pic>
        <p:nvPicPr>
          <p:cNvPr id="7" name="Picture 6">
            <a:extLst>
              <a:ext uri="{FF2B5EF4-FFF2-40B4-BE49-F238E27FC236}">
                <a16:creationId xmlns:a16="http://schemas.microsoft.com/office/drawing/2014/main" id="{61BD3AFD-8691-485A-A7D4-F5D52B8164FA}"/>
              </a:ext>
            </a:extLst>
          </p:cNvPr>
          <p:cNvPicPr>
            <a:picLocks noChangeAspect="1"/>
          </p:cNvPicPr>
          <p:nvPr/>
        </p:nvPicPr>
        <p:blipFill>
          <a:blip r:embed="rId2"/>
          <a:stretch>
            <a:fillRect/>
          </a:stretch>
        </p:blipFill>
        <p:spPr>
          <a:xfrm>
            <a:off x="4865535" y="261853"/>
            <a:ext cx="7254869" cy="6334293"/>
          </a:xfrm>
          <a:prstGeom prst="rect">
            <a:avLst/>
          </a:prstGeom>
        </p:spPr>
      </p:pic>
      <p:sp>
        <p:nvSpPr>
          <p:cNvPr id="8" name="Rectangle 7">
            <a:hlinkClick r:id="rId3"/>
            <a:extLst>
              <a:ext uri="{FF2B5EF4-FFF2-40B4-BE49-F238E27FC236}">
                <a16:creationId xmlns:a16="http://schemas.microsoft.com/office/drawing/2014/main" id="{DD72D763-0C55-4425-9892-0EA8C2AFC51C}"/>
              </a:ext>
            </a:extLst>
          </p:cNvPr>
          <p:cNvSpPr/>
          <p:nvPr/>
        </p:nvSpPr>
        <p:spPr>
          <a:xfrm>
            <a:off x="260412" y="2129292"/>
            <a:ext cx="4063013" cy="646331"/>
          </a:xfrm>
          <a:prstGeom prst="rect">
            <a:avLst/>
          </a:prstGeom>
        </p:spPr>
        <p:txBody>
          <a:bodyPr wrap="square">
            <a:spAutoFit/>
          </a:bodyPr>
          <a:lstStyle/>
          <a:p>
            <a:pPr algn="ctr"/>
            <a:r>
              <a:rPr lang="en-US" i="1" dirty="0" err="1">
                <a:solidFill>
                  <a:srgbClr val="0070C0"/>
                </a:solidFill>
              </a:rPr>
              <a:t>ResNet</a:t>
            </a:r>
            <a:r>
              <a:rPr lang="en-US" i="1" dirty="0">
                <a:solidFill>
                  <a:srgbClr val="0070C0"/>
                </a:solidFill>
              </a:rPr>
              <a:t> strikes back</a:t>
            </a:r>
            <a:r>
              <a:rPr lang="en-US" dirty="0"/>
              <a:t>: An improved training</a:t>
            </a:r>
          </a:p>
          <a:p>
            <a:pPr algn="ctr"/>
            <a:r>
              <a:rPr lang="en-US" dirty="0"/>
              <a:t>procedure in </a:t>
            </a:r>
            <a:r>
              <a:rPr lang="en-US" dirty="0" err="1"/>
              <a:t>timm</a:t>
            </a:r>
            <a:r>
              <a:rPr lang="en-US" dirty="0"/>
              <a:t> 2021 et al.</a:t>
            </a:r>
          </a:p>
        </p:txBody>
      </p:sp>
      <p:sp>
        <p:nvSpPr>
          <p:cNvPr id="3" name="Rectangle 2">
            <a:extLst>
              <a:ext uri="{FF2B5EF4-FFF2-40B4-BE49-F238E27FC236}">
                <a16:creationId xmlns:a16="http://schemas.microsoft.com/office/drawing/2014/main" id="{334DE75F-2078-664D-9582-AF5518584698}"/>
              </a:ext>
            </a:extLst>
          </p:cNvPr>
          <p:cNvSpPr/>
          <p:nvPr/>
        </p:nvSpPr>
        <p:spPr>
          <a:xfrm>
            <a:off x="4961467" y="3987800"/>
            <a:ext cx="7018866"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spTree>
    <p:extLst>
      <p:ext uri="{BB962C8B-B14F-4D97-AF65-F5344CB8AC3E}">
        <p14:creationId xmlns:p14="http://schemas.microsoft.com/office/powerpoint/2010/main" val="843525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971364" y="1165764"/>
            <a:ext cx="10515600" cy="4526471"/>
          </a:xfrm>
        </p:spPr>
        <p:txBody>
          <a:bodyPr>
            <a:normAutofit/>
          </a:bodyPr>
          <a:lstStyle/>
          <a:p>
            <a:pPr algn="ctr"/>
            <a:r>
              <a:rPr lang="en-US" sz="5400" b="1" dirty="0">
                <a:solidFill>
                  <a:srgbClr val="0052D6"/>
                </a:solidFill>
              </a:rPr>
              <a:t>Current </a:t>
            </a:r>
            <a:r>
              <a:rPr lang="en-US" sz="5400" b="1" dirty="0">
                <a:solidFill>
                  <a:srgbClr val="C00000"/>
                </a:solidFill>
              </a:rPr>
              <a:t>Self-Supervise</a:t>
            </a:r>
            <a:r>
              <a:rPr lang="en-US" sz="5400" b="1" dirty="0">
                <a:solidFill>
                  <a:srgbClr val="0052D6"/>
                </a:solidFill>
              </a:rPr>
              <a:t> Learning Data Augmentation </a:t>
            </a:r>
          </a:p>
        </p:txBody>
      </p:sp>
    </p:spTree>
    <p:extLst>
      <p:ext uri="{BB962C8B-B14F-4D97-AF65-F5344CB8AC3E}">
        <p14:creationId xmlns:p14="http://schemas.microsoft.com/office/powerpoint/2010/main" val="1392815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045CF2-6B71-48EF-A2AE-A91E187588C8}"/>
              </a:ext>
            </a:extLst>
          </p:cNvPr>
          <p:cNvSpPr txBox="1">
            <a:spLocks/>
          </p:cNvSpPr>
          <p:nvPr/>
        </p:nvSpPr>
        <p:spPr>
          <a:xfrm>
            <a:off x="942131" y="192169"/>
            <a:ext cx="10515600" cy="60359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Contrastive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SimCLR</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Data-Augmentation</a:t>
            </a:r>
          </a:p>
        </p:txBody>
      </p:sp>
      <p:pic>
        <p:nvPicPr>
          <p:cNvPr id="5" name="Picture 4">
            <a:extLst>
              <a:ext uri="{FF2B5EF4-FFF2-40B4-BE49-F238E27FC236}">
                <a16:creationId xmlns:a16="http://schemas.microsoft.com/office/drawing/2014/main" id="{D63D0529-6567-49C4-B866-7F6318DA183E}"/>
              </a:ext>
            </a:extLst>
          </p:cNvPr>
          <p:cNvPicPr>
            <a:picLocks noChangeAspect="1"/>
          </p:cNvPicPr>
          <p:nvPr/>
        </p:nvPicPr>
        <p:blipFill>
          <a:blip r:embed="rId2"/>
          <a:stretch>
            <a:fillRect/>
          </a:stretch>
        </p:blipFill>
        <p:spPr>
          <a:xfrm>
            <a:off x="566689" y="864145"/>
            <a:ext cx="10515601" cy="5637883"/>
          </a:xfrm>
          <a:prstGeom prst="rect">
            <a:avLst/>
          </a:prstGeom>
        </p:spPr>
      </p:pic>
      <p:sp>
        <p:nvSpPr>
          <p:cNvPr id="2" name="TextBox 1">
            <a:extLst>
              <a:ext uri="{FF2B5EF4-FFF2-40B4-BE49-F238E27FC236}">
                <a16:creationId xmlns:a16="http://schemas.microsoft.com/office/drawing/2014/main" id="{CD2B17FB-13F2-4416-A832-F4BF893D5E24}"/>
              </a:ext>
            </a:extLst>
          </p:cNvPr>
          <p:cNvSpPr txBox="1"/>
          <p:nvPr/>
        </p:nvSpPr>
        <p:spPr>
          <a:xfrm>
            <a:off x="9534618" y="6385742"/>
            <a:ext cx="2096600" cy="369332"/>
          </a:xfrm>
          <a:prstGeom prst="rect">
            <a:avLst/>
          </a:prstGeom>
          <a:noFill/>
        </p:spPr>
        <p:txBody>
          <a:bodyPr wrap="none" rtlCol="0">
            <a:spAutoFit/>
          </a:bodyPr>
          <a:lstStyle/>
          <a:p>
            <a:r>
              <a:rPr lang="en-US" dirty="0">
                <a:solidFill>
                  <a:schemeClr val="bg1">
                    <a:lumMod val="75000"/>
                  </a:schemeClr>
                </a:solidFill>
                <a:hlinkClick r:id="rId3">
                  <a:extLst>
                    <a:ext uri="{A12FA001-AC4F-418D-AE19-62706E023703}">
                      <ahyp:hlinkClr xmlns:ahyp="http://schemas.microsoft.com/office/drawing/2018/hyperlinkcolor" val="tx"/>
                    </a:ext>
                  </a:extLst>
                </a:hlinkClick>
              </a:rPr>
              <a:t>SimCLR Paper Image</a:t>
            </a:r>
            <a:endParaRPr lang="en-US" dirty="0">
              <a:solidFill>
                <a:schemeClr val="bg1">
                  <a:lumMod val="75000"/>
                </a:schemeClr>
              </a:solidFill>
            </a:endParaRPr>
          </a:p>
        </p:txBody>
      </p:sp>
    </p:spTree>
    <p:extLst>
      <p:ext uri="{BB962C8B-B14F-4D97-AF65-F5344CB8AC3E}">
        <p14:creationId xmlns:p14="http://schemas.microsoft.com/office/powerpoint/2010/main" val="3563959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045CF2-6B71-48EF-A2AE-A91E187588C8}"/>
              </a:ext>
            </a:extLst>
          </p:cNvPr>
          <p:cNvSpPr txBox="1">
            <a:spLocks/>
          </p:cNvSpPr>
          <p:nvPr/>
        </p:nvSpPr>
        <p:spPr>
          <a:xfrm>
            <a:off x="942131" y="192169"/>
            <a:ext cx="10515600" cy="60359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Contrastive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SimCLR</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Data-Augmentation</a:t>
            </a:r>
          </a:p>
        </p:txBody>
      </p:sp>
      <p:pic>
        <p:nvPicPr>
          <p:cNvPr id="2" name="Picture 1">
            <a:extLst>
              <a:ext uri="{FF2B5EF4-FFF2-40B4-BE49-F238E27FC236}">
                <a16:creationId xmlns:a16="http://schemas.microsoft.com/office/drawing/2014/main" id="{208BC35B-5D1B-4A4C-BCA3-A978DE6E237B}"/>
              </a:ext>
            </a:extLst>
          </p:cNvPr>
          <p:cNvPicPr>
            <a:picLocks noChangeAspect="1"/>
          </p:cNvPicPr>
          <p:nvPr/>
        </p:nvPicPr>
        <p:blipFill>
          <a:blip r:embed="rId2"/>
          <a:stretch>
            <a:fillRect/>
          </a:stretch>
        </p:blipFill>
        <p:spPr>
          <a:xfrm>
            <a:off x="1914941" y="1053668"/>
            <a:ext cx="8220075" cy="5372100"/>
          </a:xfrm>
          <a:prstGeom prst="rect">
            <a:avLst/>
          </a:prstGeom>
        </p:spPr>
      </p:pic>
      <p:sp>
        <p:nvSpPr>
          <p:cNvPr id="3" name="Rectangle: Rounded Corners 2">
            <a:extLst>
              <a:ext uri="{FF2B5EF4-FFF2-40B4-BE49-F238E27FC236}">
                <a16:creationId xmlns:a16="http://schemas.microsoft.com/office/drawing/2014/main" id="{86E395D9-6978-42CA-904D-F40793694F0E}"/>
              </a:ext>
            </a:extLst>
          </p:cNvPr>
          <p:cNvSpPr/>
          <p:nvPr/>
        </p:nvSpPr>
        <p:spPr>
          <a:xfrm>
            <a:off x="3799643" y="5442012"/>
            <a:ext cx="2361460" cy="27520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73A8C0-3084-4C9F-9A6C-EDA698A5F41F}"/>
              </a:ext>
            </a:extLst>
          </p:cNvPr>
          <p:cNvSpPr/>
          <p:nvPr/>
        </p:nvSpPr>
        <p:spPr>
          <a:xfrm>
            <a:off x="4456589" y="2972633"/>
            <a:ext cx="1882067" cy="9690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Curved 7">
            <a:extLst>
              <a:ext uri="{FF2B5EF4-FFF2-40B4-BE49-F238E27FC236}">
                <a16:creationId xmlns:a16="http://schemas.microsoft.com/office/drawing/2014/main" id="{21A64501-5025-4E61-B01E-5C4956ACA415}"/>
              </a:ext>
            </a:extLst>
          </p:cNvPr>
          <p:cNvCxnSpPr>
            <a:cxnSpLocks/>
            <a:stCxn id="6" idx="0"/>
            <a:endCxn id="9" idx="1"/>
          </p:cNvCxnSpPr>
          <p:nvPr/>
        </p:nvCxnSpPr>
        <p:spPr>
          <a:xfrm rot="5400000" flipH="1" flipV="1">
            <a:off x="6441455" y="376621"/>
            <a:ext cx="1552180" cy="3639845"/>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4FCDE27-A92E-4150-8C4C-0F6C191184E7}"/>
              </a:ext>
            </a:extLst>
          </p:cNvPr>
          <p:cNvSpPr txBox="1"/>
          <p:nvPr/>
        </p:nvSpPr>
        <p:spPr>
          <a:xfrm>
            <a:off x="9037468" y="958788"/>
            <a:ext cx="3062796" cy="923330"/>
          </a:xfrm>
          <a:prstGeom prst="rect">
            <a:avLst/>
          </a:prstGeom>
          <a:noFill/>
        </p:spPr>
        <p:txBody>
          <a:bodyPr wrap="square" rtlCol="0">
            <a:spAutoFit/>
          </a:bodyPr>
          <a:lstStyle/>
          <a:p>
            <a:pPr algn="ctr"/>
            <a:r>
              <a:rPr lang="en-US" b="1" dirty="0"/>
              <a:t>Color Distortion </a:t>
            </a:r>
            <a:r>
              <a:rPr lang="en-US" dirty="0"/>
              <a:t>with </a:t>
            </a:r>
            <a:r>
              <a:rPr lang="en-US" b="1" dirty="0">
                <a:solidFill>
                  <a:srgbClr val="FF0000"/>
                </a:solidFill>
              </a:rPr>
              <a:t>Random magnitude</a:t>
            </a:r>
            <a:r>
              <a:rPr lang="en-US" dirty="0"/>
              <a:t> within Define (Lower and Upper bound)</a:t>
            </a:r>
          </a:p>
        </p:txBody>
      </p:sp>
      <p:sp>
        <p:nvSpPr>
          <p:cNvPr id="11" name="Rectangle: Rounded Corners 10">
            <a:extLst>
              <a:ext uri="{FF2B5EF4-FFF2-40B4-BE49-F238E27FC236}">
                <a16:creationId xmlns:a16="http://schemas.microsoft.com/office/drawing/2014/main" id="{7E85DD8E-A2BA-4C3B-969B-042E1E4303E4}"/>
              </a:ext>
            </a:extLst>
          </p:cNvPr>
          <p:cNvSpPr/>
          <p:nvPr/>
        </p:nvSpPr>
        <p:spPr>
          <a:xfrm>
            <a:off x="7235301" y="5717219"/>
            <a:ext cx="810504" cy="1864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C29F7B6-32BC-4491-BAB4-C964533FB069}"/>
              </a:ext>
            </a:extLst>
          </p:cNvPr>
          <p:cNvSpPr/>
          <p:nvPr/>
        </p:nvSpPr>
        <p:spPr>
          <a:xfrm>
            <a:off x="6977849" y="5975122"/>
            <a:ext cx="810504" cy="1864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Curved 13">
            <a:extLst>
              <a:ext uri="{FF2B5EF4-FFF2-40B4-BE49-F238E27FC236}">
                <a16:creationId xmlns:a16="http://schemas.microsoft.com/office/drawing/2014/main" id="{CF99A8D4-059B-4444-9B91-29BFDA1B7BD2}"/>
              </a:ext>
            </a:extLst>
          </p:cNvPr>
          <p:cNvCxnSpPr/>
          <p:nvPr/>
        </p:nvCxnSpPr>
        <p:spPr>
          <a:xfrm flipV="1">
            <a:off x="7788353" y="5717219"/>
            <a:ext cx="1417791" cy="351118"/>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CD523A-AA5B-4914-AD85-00C3D9E079C7}"/>
              </a:ext>
            </a:extLst>
          </p:cNvPr>
          <p:cNvSpPr txBox="1"/>
          <p:nvPr/>
        </p:nvSpPr>
        <p:spPr>
          <a:xfrm>
            <a:off x="9137434" y="5431113"/>
            <a:ext cx="3062796" cy="369332"/>
          </a:xfrm>
          <a:prstGeom prst="rect">
            <a:avLst/>
          </a:prstGeom>
          <a:noFill/>
        </p:spPr>
        <p:txBody>
          <a:bodyPr wrap="square" rtlCol="0">
            <a:spAutoFit/>
          </a:bodyPr>
          <a:lstStyle/>
          <a:p>
            <a:pPr algn="ctr"/>
            <a:r>
              <a:rPr lang="en-US" b="1" dirty="0"/>
              <a:t>Sequential Apply</a:t>
            </a:r>
            <a:r>
              <a:rPr lang="en-US" dirty="0"/>
              <a:t> (Probability)</a:t>
            </a:r>
          </a:p>
        </p:txBody>
      </p:sp>
      <p:sp>
        <p:nvSpPr>
          <p:cNvPr id="13" name="TextBox 12">
            <a:extLst>
              <a:ext uri="{FF2B5EF4-FFF2-40B4-BE49-F238E27FC236}">
                <a16:creationId xmlns:a16="http://schemas.microsoft.com/office/drawing/2014/main" id="{93F30B8E-4003-034E-86AE-FD64FF8E0E64}"/>
              </a:ext>
            </a:extLst>
          </p:cNvPr>
          <p:cNvSpPr txBox="1"/>
          <p:nvPr/>
        </p:nvSpPr>
        <p:spPr>
          <a:xfrm>
            <a:off x="9534618" y="6385742"/>
            <a:ext cx="2096600" cy="369332"/>
          </a:xfrm>
          <a:prstGeom prst="rect">
            <a:avLst/>
          </a:prstGeom>
          <a:noFill/>
        </p:spPr>
        <p:txBody>
          <a:bodyPr wrap="none" rtlCol="0">
            <a:spAutoFit/>
          </a:bodyPr>
          <a:lstStyle/>
          <a:p>
            <a:r>
              <a:rPr lang="en-US" dirty="0">
                <a:solidFill>
                  <a:schemeClr val="bg1">
                    <a:lumMod val="75000"/>
                  </a:schemeClr>
                </a:solidFill>
                <a:hlinkClick r:id="rId3">
                  <a:extLst>
                    <a:ext uri="{A12FA001-AC4F-418D-AE19-62706E023703}">
                      <ahyp:hlinkClr xmlns:ahyp="http://schemas.microsoft.com/office/drawing/2018/hyperlinkcolor" val="tx"/>
                    </a:ext>
                  </a:extLst>
                </a:hlinkClick>
              </a:rPr>
              <a:t>SimCLR Paper Image</a:t>
            </a:r>
            <a:endParaRPr lang="en-US" dirty="0">
              <a:solidFill>
                <a:schemeClr val="bg1">
                  <a:lumMod val="75000"/>
                </a:schemeClr>
              </a:solidFill>
            </a:endParaRPr>
          </a:p>
        </p:txBody>
      </p:sp>
    </p:spTree>
    <p:extLst>
      <p:ext uri="{BB962C8B-B14F-4D97-AF65-F5344CB8AC3E}">
        <p14:creationId xmlns:p14="http://schemas.microsoft.com/office/powerpoint/2010/main" val="2806833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76A3B-5D2C-43E0-8D4F-59C6375F09D4}"/>
              </a:ext>
            </a:extLst>
          </p:cNvPr>
          <p:cNvPicPr>
            <a:picLocks noChangeAspect="1"/>
          </p:cNvPicPr>
          <p:nvPr/>
        </p:nvPicPr>
        <p:blipFill rotWithShape="1">
          <a:blip r:embed="rId2"/>
          <a:srcRect b="34120"/>
          <a:stretch/>
        </p:blipFill>
        <p:spPr>
          <a:xfrm>
            <a:off x="2728168" y="2580980"/>
            <a:ext cx="6373499" cy="3674723"/>
          </a:xfrm>
          <a:prstGeom prst="rect">
            <a:avLst/>
          </a:prstGeom>
        </p:spPr>
      </p:pic>
      <p:sp>
        <p:nvSpPr>
          <p:cNvPr id="5" name="Title 1">
            <a:extLst>
              <a:ext uri="{FF2B5EF4-FFF2-40B4-BE49-F238E27FC236}">
                <a16:creationId xmlns:a16="http://schemas.microsoft.com/office/drawing/2014/main" id="{927A8E9F-A7AD-4221-AA1B-FD2D6D580380}"/>
              </a:ext>
            </a:extLst>
          </p:cNvPr>
          <p:cNvSpPr txBox="1">
            <a:spLocks/>
          </p:cNvSpPr>
          <p:nvPr/>
        </p:nvSpPr>
        <p:spPr>
          <a:xfrm>
            <a:off x="942131" y="192169"/>
            <a:ext cx="10515600" cy="60359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Handcrafted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SimCLR</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Data-Augmentation</a:t>
            </a:r>
          </a:p>
        </p:txBody>
      </p:sp>
      <p:cxnSp>
        <p:nvCxnSpPr>
          <p:cNvPr id="8" name="Straight Arrow Connector 7">
            <a:extLst>
              <a:ext uri="{FF2B5EF4-FFF2-40B4-BE49-F238E27FC236}">
                <a16:creationId xmlns:a16="http://schemas.microsoft.com/office/drawing/2014/main" id="{6091E039-E1DA-4611-82C2-325847406299}"/>
              </a:ext>
            </a:extLst>
          </p:cNvPr>
          <p:cNvCxnSpPr/>
          <p:nvPr/>
        </p:nvCxnSpPr>
        <p:spPr>
          <a:xfrm>
            <a:off x="3549608" y="2730270"/>
            <a:ext cx="4002833" cy="26965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0729141C-01E9-4EA3-BC89-802777BD5597}"/>
              </a:ext>
            </a:extLst>
          </p:cNvPr>
          <p:cNvCxnSpPr>
            <a:cxnSpLocks/>
            <a:endCxn id="12" idx="1"/>
          </p:cNvCxnSpPr>
          <p:nvPr/>
        </p:nvCxnSpPr>
        <p:spPr>
          <a:xfrm flipV="1">
            <a:off x="5527698" y="1763998"/>
            <a:ext cx="2864497" cy="234254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493DDD-9DED-42B1-9A19-C48ED6BCC12A}"/>
              </a:ext>
            </a:extLst>
          </p:cNvPr>
          <p:cNvSpPr txBox="1"/>
          <p:nvPr/>
        </p:nvSpPr>
        <p:spPr>
          <a:xfrm>
            <a:off x="8392195" y="1563943"/>
            <a:ext cx="3153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Single Transformation</a:t>
            </a:r>
          </a:p>
        </p:txBody>
      </p:sp>
      <p:cxnSp>
        <p:nvCxnSpPr>
          <p:cNvPr id="14" name="Straight Arrow Connector 13">
            <a:extLst>
              <a:ext uri="{FF2B5EF4-FFF2-40B4-BE49-F238E27FC236}">
                <a16:creationId xmlns:a16="http://schemas.microsoft.com/office/drawing/2014/main" id="{18BA0850-0467-41C1-B642-F6BFADF118FE}"/>
              </a:ext>
            </a:extLst>
          </p:cNvPr>
          <p:cNvCxnSpPr/>
          <p:nvPr/>
        </p:nvCxnSpPr>
        <p:spPr>
          <a:xfrm>
            <a:off x="3666931" y="2836506"/>
            <a:ext cx="4581331"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B36887A-92CF-4DCA-AE83-693E4E2BFF85}"/>
              </a:ext>
            </a:extLst>
          </p:cNvPr>
          <p:cNvCxnSpPr>
            <a:cxnSpLocks/>
            <a:stCxn id="4" idx="0"/>
            <a:endCxn id="18" idx="2"/>
          </p:cNvCxnSpPr>
          <p:nvPr/>
        </p:nvCxnSpPr>
        <p:spPr>
          <a:xfrm rot="16200000" flipV="1">
            <a:off x="5185090" y="1851152"/>
            <a:ext cx="336436" cy="112322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D66521A-8238-4D1A-8A38-ECC2728B0ADC}"/>
              </a:ext>
            </a:extLst>
          </p:cNvPr>
          <p:cNvSpPr txBox="1"/>
          <p:nvPr/>
        </p:nvSpPr>
        <p:spPr>
          <a:xfrm>
            <a:off x="2457925" y="1844434"/>
            <a:ext cx="46675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Sequential 2 Transformations</a:t>
            </a:r>
          </a:p>
        </p:txBody>
      </p:sp>
      <p:sp>
        <p:nvSpPr>
          <p:cNvPr id="11" name="Content Placeholder 2">
            <a:extLst>
              <a:ext uri="{FF2B5EF4-FFF2-40B4-BE49-F238E27FC236}">
                <a16:creationId xmlns:a16="http://schemas.microsoft.com/office/drawing/2014/main" id="{5345D163-8EAA-4B4C-9EAE-7188AD9AA7AB}"/>
              </a:ext>
            </a:extLst>
          </p:cNvPr>
          <p:cNvSpPr>
            <a:spLocks noGrp="1"/>
          </p:cNvSpPr>
          <p:nvPr>
            <p:ph idx="1"/>
          </p:nvPr>
        </p:nvSpPr>
        <p:spPr>
          <a:xfrm>
            <a:off x="404230" y="765419"/>
            <a:ext cx="10563687" cy="4951845"/>
          </a:xfrm>
        </p:spPr>
        <p:txBody>
          <a:bodyPr/>
          <a:lstStyle/>
          <a:p>
            <a:r>
              <a:rPr lang="en-US" dirty="0" err="1"/>
              <a:t>SimCLR</a:t>
            </a:r>
            <a:r>
              <a:rPr lang="en-US" dirty="0"/>
              <a:t> (Positive –Negative) Augmentation Strategy</a:t>
            </a:r>
          </a:p>
        </p:txBody>
      </p:sp>
      <p:sp>
        <p:nvSpPr>
          <p:cNvPr id="13" name="TextBox 12">
            <a:extLst>
              <a:ext uri="{FF2B5EF4-FFF2-40B4-BE49-F238E27FC236}">
                <a16:creationId xmlns:a16="http://schemas.microsoft.com/office/drawing/2014/main" id="{B66AEAD2-77B6-47FD-9A2D-FF5AF3E6B682}"/>
              </a:ext>
            </a:extLst>
          </p:cNvPr>
          <p:cNvSpPr txBox="1"/>
          <p:nvPr/>
        </p:nvSpPr>
        <p:spPr>
          <a:xfrm>
            <a:off x="678352" y="1310226"/>
            <a:ext cx="92174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Dataset working: Natural Images (ImageNet,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CoCo</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Others) </a:t>
            </a:r>
          </a:p>
        </p:txBody>
      </p:sp>
      <p:sp>
        <p:nvSpPr>
          <p:cNvPr id="15" name="Content Placeholder 2">
            <a:extLst>
              <a:ext uri="{FF2B5EF4-FFF2-40B4-BE49-F238E27FC236}">
                <a16:creationId xmlns:a16="http://schemas.microsoft.com/office/drawing/2014/main" id="{61BD0B13-417D-A847-912E-E49E3548EB24}"/>
              </a:ext>
            </a:extLst>
          </p:cNvPr>
          <p:cNvSpPr txBox="1">
            <a:spLocks/>
          </p:cNvSpPr>
          <p:nvPr/>
        </p:nvSpPr>
        <p:spPr>
          <a:xfrm>
            <a:off x="478272" y="6307798"/>
            <a:ext cx="11443317" cy="851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BYOL, </a:t>
            </a:r>
            <a:r>
              <a:rPr lang="en-US" dirty="0" err="1"/>
              <a:t>SimSam</a:t>
            </a:r>
            <a:r>
              <a:rPr lang="en-US" dirty="0"/>
              <a:t>– </a:t>
            </a:r>
            <a:r>
              <a:rPr lang="en-US" b="1" dirty="0"/>
              <a:t>Base on </a:t>
            </a:r>
            <a:r>
              <a:rPr lang="en-US" b="1" dirty="0" err="1"/>
              <a:t>SimCLR</a:t>
            </a:r>
            <a:r>
              <a:rPr lang="en-US" b="1" dirty="0"/>
              <a:t> [</a:t>
            </a:r>
            <a:r>
              <a:rPr lang="en-US" dirty="0"/>
              <a:t>None – Contrastive (Positive Pair Only)]</a:t>
            </a:r>
          </a:p>
        </p:txBody>
      </p:sp>
      <p:sp>
        <p:nvSpPr>
          <p:cNvPr id="19" name="TextBox 18">
            <a:extLst>
              <a:ext uri="{FF2B5EF4-FFF2-40B4-BE49-F238E27FC236}">
                <a16:creationId xmlns:a16="http://schemas.microsoft.com/office/drawing/2014/main" id="{9534CB6B-9284-B746-8E47-1DA2B212278D}"/>
              </a:ext>
            </a:extLst>
          </p:cNvPr>
          <p:cNvSpPr txBox="1"/>
          <p:nvPr/>
        </p:nvSpPr>
        <p:spPr>
          <a:xfrm>
            <a:off x="8871317" y="5907915"/>
            <a:ext cx="2096600" cy="369332"/>
          </a:xfrm>
          <a:prstGeom prst="rect">
            <a:avLst/>
          </a:prstGeom>
          <a:noFill/>
        </p:spPr>
        <p:txBody>
          <a:bodyPr wrap="none" rtlCol="0">
            <a:spAutoFit/>
          </a:bodyPr>
          <a:lstStyle/>
          <a:p>
            <a:r>
              <a:rPr lang="en-US" dirty="0">
                <a:solidFill>
                  <a:schemeClr val="bg1">
                    <a:lumMod val="75000"/>
                  </a:schemeClr>
                </a:solidFill>
                <a:hlinkClick r:id="rId3">
                  <a:extLst>
                    <a:ext uri="{A12FA001-AC4F-418D-AE19-62706E023703}">
                      <ahyp:hlinkClr xmlns:ahyp="http://schemas.microsoft.com/office/drawing/2018/hyperlinkcolor" val="tx"/>
                    </a:ext>
                  </a:extLst>
                </a:hlinkClick>
              </a:rPr>
              <a:t>SimCLR Paper Image</a:t>
            </a:r>
            <a:endParaRPr lang="en-US" dirty="0">
              <a:solidFill>
                <a:schemeClr val="bg1">
                  <a:lumMod val="75000"/>
                </a:schemeClr>
              </a:solidFill>
            </a:endParaRPr>
          </a:p>
        </p:txBody>
      </p:sp>
    </p:spTree>
    <p:extLst>
      <p:ext uri="{BB962C8B-B14F-4D97-AF65-F5344CB8AC3E}">
        <p14:creationId xmlns:p14="http://schemas.microsoft.com/office/powerpoint/2010/main" val="2104524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98474" y="1341668"/>
            <a:ext cx="12290474" cy="4526471"/>
          </a:xfrm>
        </p:spPr>
        <p:txBody>
          <a:bodyPr>
            <a:normAutofit/>
          </a:bodyPr>
          <a:lstStyle/>
          <a:p>
            <a:pPr algn="ctr"/>
            <a:r>
              <a:rPr lang="en-US" sz="5400" b="1" dirty="0">
                <a:solidFill>
                  <a:srgbClr val="0070C0"/>
                </a:solidFill>
              </a:rPr>
              <a:t>2. What are </a:t>
            </a:r>
            <a:r>
              <a:rPr lang="en-US" sz="5400" b="1" dirty="0">
                <a:solidFill>
                  <a:srgbClr val="FF0000"/>
                </a:solidFill>
              </a:rPr>
              <a:t>important </a:t>
            </a:r>
            <a:r>
              <a:rPr lang="en-US" sz="5400" b="1" dirty="0">
                <a:solidFill>
                  <a:srgbClr val="0070C0"/>
                </a:solidFill>
              </a:rPr>
              <a:t>Augmentation </a:t>
            </a:r>
            <a:r>
              <a:rPr lang="en-US" sz="5400" b="1" dirty="0">
                <a:solidFill>
                  <a:srgbClr val="FF0000"/>
                </a:solidFill>
              </a:rPr>
              <a:t>transformations </a:t>
            </a:r>
            <a:r>
              <a:rPr lang="en-US" sz="5400" b="1" dirty="0">
                <a:solidFill>
                  <a:srgbClr val="0070C0"/>
                </a:solidFill>
              </a:rPr>
              <a:t>from Self-Supervised Learning ???</a:t>
            </a:r>
          </a:p>
        </p:txBody>
      </p:sp>
    </p:spTree>
    <p:extLst>
      <p:ext uri="{BB962C8B-B14F-4D97-AF65-F5344CB8AC3E}">
        <p14:creationId xmlns:p14="http://schemas.microsoft.com/office/powerpoint/2010/main" val="2345600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989E-79E5-42CF-9DAF-1D78A89323FD}"/>
              </a:ext>
            </a:extLst>
          </p:cNvPr>
          <p:cNvSpPr>
            <a:spLocks noGrp="1"/>
          </p:cNvSpPr>
          <p:nvPr>
            <p:ph type="title"/>
          </p:nvPr>
        </p:nvSpPr>
        <p:spPr>
          <a:xfrm>
            <a:off x="909222" y="202432"/>
            <a:ext cx="10515600" cy="744584"/>
          </a:xfrm>
        </p:spPr>
        <p:txBody>
          <a:bodyPr/>
          <a:lstStyle/>
          <a:p>
            <a:pPr algn="ctr"/>
            <a:r>
              <a:rPr lang="en-US" dirty="0">
                <a:solidFill>
                  <a:srgbClr val="0070C0"/>
                </a:solidFill>
              </a:rPr>
              <a:t>Cropping – Random Color distortion</a:t>
            </a:r>
          </a:p>
        </p:txBody>
      </p:sp>
      <p:pic>
        <p:nvPicPr>
          <p:cNvPr id="4" name="Picture 3">
            <a:extLst>
              <a:ext uri="{FF2B5EF4-FFF2-40B4-BE49-F238E27FC236}">
                <a16:creationId xmlns:a16="http://schemas.microsoft.com/office/drawing/2014/main" id="{803A9A16-92DE-4F3A-A4FE-466D961FF03A}"/>
              </a:ext>
            </a:extLst>
          </p:cNvPr>
          <p:cNvPicPr>
            <a:picLocks noChangeAspect="1"/>
          </p:cNvPicPr>
          <p:nvPr/>
        </p:nvPicPr>
        <p:blipFill rotWithShape="1">
          <a:blip r:embed="rId2"/>
          <a:srcRect b="34120"/>
          <a:stretch/>
        </p:blipFill>
        <p:spPr>
          <a:xfrm>
            <a:off x="2728168" y="2580980"/>
            <a:ext cx="6373499" cy="3674723"/>
          </a:xfrm>
          <a:prstGeom prst="rect">
            <a:avLst/>
          </a:prstGeom>
        </p:spPr>
      </p:pic>
      <p:cxnSp>
        <p:nvCxnSpPr>
          <p:cNvPr id="5" name="Straight Arrow Connector 4">
            <a:extLst>
              <a:ext uri="{FF2B5EF4-FFF2-40B4-BE49-F238E27FC236}">
                <a16:creationId xmlns:a16="http://schemas.microsoft.com/office/drawing/2014/main" id="{20811093-41AC-4F17-BC9F-66D7DF08FADE}"/>
              </a:ext>
            </a:extLst>
          </p:cNvPr>
          <p:cNvCxnSpPr/>
          <p:nvPr/>
        </p:nvCxnSpPr>
        <p:spPr>
          <a:xfrm>
            <a:off x="3549608" y="2730270"/>
            <a:ext cx="4002833" cy="26965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D69473A-2E80-4745-B725-BBD41DE7ED51}"/>
              </a:ext>
            </a:extLst>
          </p:cNvPr>
          <p:cNvSpPr txBox="1"/>
          <p:nvPr/>
        </p:nvSpPr>
        <p:spPr>
          <a:xfrm>
            <a:off x="8392195" y="1563943"/>
            <a:ext cx="3153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Single Transformation</a:t>
            </a:r>
          </a:p>
        </p:txBody>
      </p:sp>
      <p:cxnSp>
        <p:nvCxnSpPr>
          <p:cNvPr id="7" name="Straight Arrow Connector 6">
            <a:extLst>
              <a:ext uri="{FF2B5EF4-FFF2-40B4-BE49-F238E27FC236}">
                <a16:creationId xmlns:a16="http://schemas.microsoft.com/office/drawing/2014/main" id="{AA8B9E64-86E1-411B-AFC1-61A2FC173B50}"/>
              </a:ext>
            </a:extLst>
          </p:cNvPr>
          <p:cNvCxnSpPr/>
          <p:nvPr/>
        </p:nvCxnSpPr>
        <p:spPr>
          <a:xfrm>
            <a:off x="3666931" y="2836506"/>
            <a:ext cx="4581331"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DB743A41-794B-4EE8-A7A3-BFFD1D556607}"/>
              </a:ext>
            </a:extLst>
          </p:cNvPr>
          <p:cNvCxnSpPr>
            <a:cxnSpLocks/>
            <a:stCxn id="4" idx="0"/>
            <a:endCxn id="9" idx="2"/>
          </p:cNvCxnSpPr>
          <p:nvPr/>
        </p:nvCxnSpPr>
        <p:spPr>
          <a:xfrm rot="16200000" flipV="1">
            <a:off x="5185090" y="1851152"/>
            <a:ext cx="336436" cy="112322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97D367E-FC65-42BA-9A32-2C65FAD38B33}"/>
              </a:ext>
            </a:extLst>
          </p:cNvPr>
          <p:cNvSpPr txBox="1"/>
          <p:nvPr/>
        </p:nvSpPr>
        <p:spPr>
          <a:xfrm>
            <a:off x="2457925" y="1844434"/>
            <a:ext cx="46675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Sequential 2 Transformations</a:t>
            </a:r>
          </a:p>
        </p:txBody>
      </p:sp>
      <p:sp>
        <p:nvSpPr>
          <p:cNvPr id="10" name="TextBox 9">
            <a:extLst>
              <a:ext uri="{FF2B5EF4-FFF2-40B4-BE49-F238E27FC236}">
                <a16:creationId xmlns:a16="http://schemas.microsoft.com/office/drawing/2014/main" id="{DB85E142-3A48-7B40-B634-69F9BD097EEC}"/>
              </a:ext>
            </a:extLst>
          </p:cNvPr>
          <p:cNvSpPr txBox="1"/>
          <p:nvPr/>
        </p:nvSpPr>
        <p:spPr>
          <a:xfrm>
            <a:off x="8732760" y="6071037"/>
            <a:ext cx="2096600" cy="369332"/>
          </a:xfrm>
          <a:prstGeom prst="rect">
            <a:avLst/>
          </a:prstGeom>
          <a:noFill/>
        </p:spPr>
        <p:txBody>
          <a:bodyPr wrap="none" rtlCol="0">
            <a:spAutoFit/>
          </a:bodyPr>
          <a:lstStyle/>
          <a:p>
            <a:r>
              <a:rPr lang="en-US" dirty="0">
                <a:solidFill>
                  <a:schemeClr val="bg1">
                    <a:lumMod val="75000"/>
                  </a:schemeClr>
                </a:solidFill>
                <a:hlinkClick r:id="rId3">
                  <a:extLst>
                    <a:ext uri="{A12FA001-AC4F-418D-AE19-62706E023703}">
                      <ahyp:hlinkClr xmlns:ahyp="http://schemas.microsoft.com/office/drawing/2018/hyperlinkcolor" val="tx"/>
                    </a:ext>
                  </a:extLst>
                </a:hlinkClick>
              </a:rPr>
              <a:t>SimCLR Paper Image</a:t>
            </a:r>
            <a:endParaRPr lang="en-US" dirty="0">
              <a:solidFill>
                <a:schemeClr val="bg1">
                  <a:lumMod val="75000"/>
                </a:schemeClr>
              </a:solidFill>
            </a:endParaRPr>
          </a:p>
        </p:txBody>
      </p:sp>
    </p:spTree>
    <p:extLst>
      <p:ext uri="{BB962C8B-B14F-4D97-AF65-F5344CB8AC3E}">
        <p14:creationId xmlns:p14="http://schemas.microsoft.com/office/powerpoint/2010/main" val="1158295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08ED-4683-4F0F-80A6-6EAD717EE8D1}"/>
              </a:ext>
            </a:extLst>
          </p:cNvPr>
          <p:cNvSpPr>
            <a:spLocks noGrp="1"/>
          </p:cNvSpPr>
          <p:nvPr>
            <p:ph type="title"/>
          </p:nvPr>
        </p:nvSpPr>
        <p:spPr/>
        <p:txBody>
          <a:bodyPr/>
          <a:lstStyle/>
          <a:p>
            <a:r>
              <a:rPr lang="en-US" b="1" dirty="0"/>
              <a:t>Transformation </a:t>
            </a:r>
            <a:r>
              <a:rPr lang="en-US" dirty="0"/>
              <a:t>impact in self-Supervised </a:t>
            </a:r>
          </a:p>
        </p:txBody>
      </p:sp>
      <p:pic>
        <p:nvPicPr>
          <p:cNvPr id="4" name="Content Placeholder 3">
            <a:extLst>
              <a:ext uri="{FF2B5EF4-FFF2-40B4-BE49-F238E27FC236}">
                <a16:creationId xmlns:a16="http://schemas.microsoft.com/office/drawing/2014/main" id="{7A36AFBD-DC67-4B50-856D-AC4FA4D3F06F}"/>
              </a:ext>
            </a:extLst>
          </p:cNvPr>
          <p:cNvPicPr>
            <a:picLocks noGrp="1" noChangeAspect="1"/>
          </p:cNvPicPr>
          <p:nvPr>
            <p:ph idx="1"/>
          </p:nvPr>
        </p:nvPicPr>
        <p:blipFill>
          <a:blip r:embed="rId2"/>
          <a:stretch>
            <a:fillRect/>
          </a:stretch>
        </p:blipFill>
        <p:spPr>
          <a:xfrm>
            <a:off x="151796" y="1839568"/>
            <a:ext cx="11888407" cy="3904284"/>
          </a:xfrm>
          <a:prstGeom prst="rect">
            <a:avLst/>
          </a:prstGeom>
        </p:spPr>
      </p:pic>
    </p:spTree>
    <p:extLst>
      <p:ext uri="{BB962C8B-B14F-4D97-AF65-F5344CB8AC3E}">
        <p14:creationId xmlns:p14="http://schemas.microsoft.com/office/powerpoint/2010/main" val="562813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D3ED-139B-4B03-8299-AE3AEF02297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E1EB74A-EB42-41A0-A917-8FAC8B4F4965}"/>
              </a:ext>
            </a:extLst>
          </p:cNvPr>
          <p:cNvPicPr>
            <a:picLocks noGrp="1" noChangeAspect="1"/>
          </p:cNvPicPr>
          <p:nvPr>
            <p:ph idx="1"/>
          </p:nvPr>
        </p:nvPicPr>
        <p:blipFill>
          <a:blip r:embed="rId2"/>
          <a:stretch>
            <a:fillRect/>
          </a:stretch>
        </p:blipFill>
        <p:spPr>
          <a:xfrm>
            <a:off x="1103176" y="1825625"/>
            <a:ext cx="9985647" cy="4351338"/>
          </a:xfrm>
          <a:prstGeom prst="rect">
            <a:avLst/>
          </a:prstGeom>
        </p:spPr>
      </p:pic>
    </p:spTree>
    <p:extLst>
      <p:ext uri="{BB962C8B-B14F-4D97-AF65-F5344CB8AC3E}">
        <p14:creationId xmlns:p14="http://schemas.microsoft.com/office/powerpoint/2010/main" val="3276735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CF48-E379-4F7A-A23C-BC327A5A08CA}"/>
              </a:ext>
            </a:extLst>
          </p:cNvPr>
          <p:cNvSpPr>
            <a:spLocks noGrp="1"/>
          </p:cNvSpPr>
          <p:nvPr>
            <p:ph type="title"/>
          </p:nvPr>
        </p:nvSpPr>
        <p:spPr>
          <a:xfrm>
            <a:off x="838200" y="59682"/>
            <a:ext cx="10515600" cy="668288"/>
          </a:xfrm>
        </p:spPr>
        <p:txBody>
          <a:bodyPr>
            <a:normAutofit fontScale="90000"/>
          </a:bodyPr>
          <a:lstStyle/>
          <a:p>
            <a:pPr algn="ctr"/>
            <a:r>
              <a:rPr lang="en-US" dirty="0">
                <a:solidFill>
                  <a:srgbClr val="0052D6"/>
                </a:solidFill>
              </a:rPr>
              <a:t>Disentangled Representation</a:t>
            </a:r>
          </a:p>
        </p:txBody>
      </p:sp>
      <p:pic>
        <p:nvPicPr>
          <p:cNvPr id="5" name="Picture 4">
            <a:extLst>
              <a:ext uri="{FF2B5EF4-FFF2-40B4-BE49-F238E27FC236}">
                <a16:creationId xmlns:a16="http://schemas.microsoft.com/office/drawing/2014/main" id="{A8F83F7D-3DB9-42F8-BA5A-BAA673EC8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555" y="871506"/>
            <a:ext cx="6091577" cy="4778737"/>
          </a:xfrm>
          <a:prstGeom prst="rect">
            <a:avLst/>
          </a:prstGeom>
        </p:spPr>
      </p:pic>
      <p:sp>
        <p:nvSpPr>
          <p:cNvPr id="6" name="Rectangle 5">
            <a:extLst>
              <a:ext uri="{FF2B5EF4-FFF2-40B4-BE49-F238E27FC236}">
                <a16:creationId xmlns:a16="http://schemas.microsoft.com/office/drawing/2014/main" id="{472FDFC9-809D-4E8F-8F1B-166632A0F66B}"/>
              </a:ext>
            </a:extLst>
          </p:cNvPr>
          <p:cNvSpPr/>
          <p:nvPr/>
        </p:nvSpPr>
        <p:spPr>
          <a:xfrm>
            <a:off x="2327521" y="5553027"/>
            <a:ext cx="888067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rPr>
              <a:t>Visualization of the ground-truth factors of the </a:t>
            </a: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hlinkClick r:id="rId3">
                  <a:extLst>
                    <a:ext uri="{A12FA001-AC4F-418D-AE19-62706E023703}">
                      <ahyp:hlinkClr xmlns:ahyp="http://schemas.microsoft.com/office/drawing/2018/hyperlinkcolor" val="tx"/>
                    </a:ext>
                  </a:extLst>
                </a:hlinkClick>
              </a:rPr>
              <a:t>Shapes3D data set</a:t>
            </a: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rPr>
              <a:t>: Floor color (upper left), wall color (upper middle), object color (upper right), object size (bottom left), object shape (bottom middle), and camera angle (bottom right). </a:t>
            </a: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hlinkClick r:id="rId4">
                  <a:extLst>
                    <a:ext uri="{A12FA001-AC4F-418D-AE19-62706E023703}">
                      <ahyp:hlinkClr xmlns:ahyp="http://schemas.microsoft.com/office/drawing/2018/hyperlinkcolor" val="tx"/>
                    </a:ext>
                  </a:extLst>
                </a:hlinkClick>
              </a:rPr>
              <a:t>Image source: Link</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645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016D-6C20-4B71-802A-221B3611C438}"/>
              </a:ext>
            </a:extLst>
          </p:cNvPr>
          <p:cNvSpPr>
            <a:spLocks noGrp="1"/>
          </p:cNvSpPr>
          <p:nvPr>
            <p:ph type="title"/>
          </p:nvPr>
        </p:nvSpPr>
        <p:spPr>
          <a:xfrm>
            <a:off x="1219939" y="2766218"/>
            <a:ext cx="10515600" cy="1325563"/>
          </a:xfrm>
        </p:spPr>
        <p:txBody>
          <a:bodyPr/>
          <a:lstStyle/>
          <a:p>
            <a:pPr algn="ctr"/>
            <a:r>
              <a:rPr lang="en-US" b="1" dirty="0">
                <a:solidFill>
                  <a:srgbClr val="0052D6"/>
                </a:solidFill>
              </a:rPr>
              <a:t>Multi-Crops </a:t>
            </a:r>
            <a:r>
              <a:rPr lang="en-US" b="1" dirty="0">
                <a:solidFill>
                  <a:srgbClr val="0052D6"/>
                </a:solidFill>
                <a:sym typeface="Wingdings" pitchFamily="2" charset="2"/>
              </a:rPr>
              <a:t></a:t>
            </a:r>
            <a:r>
              <a:rPr lang="en-US" b="1" dirty="0">
                <a:solidFill>
                  <a:srgbClr val="0052D6"/>
                </a:solidFill>
              </a:rPr>
              <a:t> Multi-Resolutions</a:t>
            </a:r>
            <a:br>
              <a:rPr lang="en-US" b="1" dirty="0">
                <a:solidFill>
                  <a:srgbClr val="0052D6"/>
                </a:solidFill>
              </a:rPr>
            </a:br>
            <a:r>
              <a:rPr lang="en-US" b="1" dirty="0">
                <a:solidFill>
                  <a:srgbClr val="0052D6"/>
                </a:solidFill>
              </a:rPr>
              <a:t>Yield Better Representation Learning </a:t>
            </a:r>
          </a:p>
        </p:txBody>
      </p:sp>
    </p:spTree>
    <p:extLst>
      <p:ext uri="{BB962C8B-B14F-4D97-AF65-F5344CB8AC3E}">
        <p14:creationId xmlns:p14="http://schemas.microsoft.com/office/powerpoint/2010/main" val="1910084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65B5-AE84-46ED-BF92-F17FF64E3052}"/>
              </a:ext>
            </a:extLst>
          </p:cNvPr>
          <p:cNvSpPr>
            <a:spLocks noGrp="1"/>
          </p:cNvSpPr>
          <p:nvPr>
            <p:ph type="title"/>
          </p:nvPr>
        </p:nvSpPr>
        <p:spPr>
          <a:xfrm>
            <a:off x="497150" y="107674"/>
            <a:ext cx="11425560" cy="1090812"/>
          </a:xfrm>
        </p:spPr>
        <p:txBody>
          <a:bodyPr>
            <a:normAutofit/>
          </a:bodyPr>
          <a:lstStyle/>
          <a:p>
            <a:pPr algn="ctr"/>
            <a:r>
              <a:rPr lang="en-US" sz="4000" dirty="0">
                <a:solidFill>
                  <a:srgbClr val="0070C0"/>
                </a:solidFill>
              </a:rPr>
              <a:t>Multi-Crops [Global &amp; Local ] </a:t>
            </a:r>
            <a:r>
              <a:rPr lang="en-US" sz="4000" dirty="0" err="1">
                <a:solidFill>
                  <a:srgbClr val="0070C0"/>
                </a:solidFill>
              </a:rPr>
              <a:t>Augmentatio</a:t>
            </a:r>
            <a:endParaRPr lang="en-US" sz="4000" dirty="0">
              <a:solidFill>
                <a:srgbClr val="0070C0"/>
              </a:solidFill>
            </a:endParaRPr>
          </a:p>
        </p:txBody>
      </p:sp>
      <p:pic>
        <p:nvPicPr>
          <p:cNvPr id="5" name="Picture 4">
            <a:extLst>
              <a:ext uri="{FF2B5EF4-FFF2-40B4-BE49-F238E27FC236}">
                <a16:creationId xmlns:a16="http://schemas.microsoft.com/office/drawing/2014/main" id="{9EB27B9D-B309-4568-9E3A-6DEC0FC81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18" y="1556592"/>
            <a:ext cx="7981023" cy="4491079"/>
          </a:xfrm>
          <a:prstGeom prst="rect">
            <a:avLst/>
          </a:prstGeom>
        </p:spPr>
      </p:pic>
      <p:sp>
        <p:nvSpPr>
          <p:cNvPr id="4" name="TextBox 3">
            <a:hlinkClick r:id="rId3"/>
            <a:extLst>
              <a:ext uri="{FF2B5EF4-FFF2-40B4-BE49-F238E27FC236}">
                <a16:creationId xmlns:a16="http://schemas.microsoft.com/office/drawing/2014/main" id="{2411F3E3-F8BF-4727-978B-1C232501F56A}"/>
              </a:ext>
            </a:extLst>
          </p:cNvPr>
          <p:cNvSpPr txBox="1"/>
          <p:nvPr/>
        </p:nvSpPr>
        <p:spPr>
          <a:xfrm>
            <a:off x="10046442" y="6153174"/>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687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65B5-AE84-46ED-BF92-F17FF64E3052}"/>
              </a:ext>
            </a:extLst>
          </p:cNvPr>
          <p:cNvSpPr>
            <a:spLocks noGrp="1"/>
          </p:cNvSpPr>
          <p:nvPr>
            <p:ph type="title"/>
          </p:nvPr>
        </p:nvSpPr>
        <p:spPr>
          <a:xfrm>
            <a:off x="627391" y="0"/>
            <a:ext cx="11425560" cy="1090812"/>
          </a:xfrm>
        </p:spPr>
        <p:txBody>
          <a:bodyPr>
            <a:normAutofit fontScale="90000"/>
          </a:bodyPr>
          <a:lstStyle/>
          <a:p>
            <a:r>
              <a:rPr lang="en-US" sz="4000" b="1" dirty="0">
                <a:solidFill>
                  <a:srgbClr val="FF0000"/>
                </a:solidFill>
              </a:rPr>
              <a:t>Multi-Views</a:t>
            </a:r>
            <a:r>
              <a:rPr lang="en-US" sz="4000" b="1" dirty="0">
                <a:solidFill>
                  <a:srgbClr val="0070C0"/>
                </a:solidFill>
              </a:rPr>
              <a:t> [Global &amp; Local ] Only Assignment Clustering</a:t>
            </a:r>
          </a:p>
        </p:txBody>
      </p:sp>
      <p:pic>
        <p:nvPicPr>
          <p:cNvPr id="4" name="Picture 3">
            <a:extLst>
              <a:ext uri="{FF2B5EF4-FFF2-40B4-BE49-F238E27FC236}">
                <a16:creationId xmlns:a16="http://schemas.microsoft.com/office/drawing/2014/main" id="{5C53629D-2C6A-49E1-8024-BD824D303742}"/>
              </a:ext>
            </a:extLst>
          </p:cNvPr>
          <p:cNvPicPr>
            <a:picLocks noChangeAspect="1"/>
          </p:cNvPicPr>
          <p:nvPr/>
        </p:nvPicPr>
        <p:blipFill>
          <a:blip r:embed="rId2"/>
          <a:stretch>
            <a:fillRect/>
          </a:stretch>
        </p:blipFill>
        <p:spPr>
          <a:xfrm>
            <a:off x="627391" y="1409971"/>
            <a:ext cx="10613465" cy="4495445"/>
          </a:xfrm>
          <a:prstGeom prst="rect">
            <a:avLst/>
          </a:prstGeom>
        </p:spPr>
      </p:pic>
      <p:sp>
        <p:nvSpPr>
          <p:cNvPr id="6" name="TextBox 5">
            <a:hlinkClick r:id="rId3"/>
            <a:extLst>
              <a:ext uri="{FF2B5EF4-FFF2-40B4-BE49-F238E27FC236}">
                <a16:creationId xmlns:a16="http://schemas.microsoft.com/office/drawing/2014/main" id="{564A25AA-1773-5047-B02F-C5A6DCBA5E72}"/>
              </a:ext>
            </a:extLst>
          </p:cNvPr>
          <p:cNvSpPr txBox="1"/>
          <p:nvPr/>
        </p:nvSpPr>
        <p:spPr>
          <a:xfrm>
            <a:off x="9300421" y="5905416"/>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latin typeface="Calibri" panose="020F0502020204030204"/>
                <a:hlinkClick r:id="rId4">
                  <a:extLst>
                    <a:ext uri="{A12FA001-AC4F-418D-AE19-62706E023703}">
                      <ahyp:hlinkClr xmlns:ahyp="http://schemas.microsoft.com/office/drawing/2018/hyperlinkcolor" val="tx"/>
                    </a:ext>
                  </a:extLst>
                </a:hlinkClick>
              </a:rPr>
              <a:t>SwAV Paper </a:t>
            </a: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60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E506-EA10-48C4-B8E8-3A2B7C0CC4E0}"/>
              </a:ext>
            </a:extLst>
          </p:cNvPr>
          <p:cNvSpPr>
            <a:spLocks noGrp="1"/>
          </p:cNvSpPr>
          <p:nvPr>
            <p:ph type="title"/>
          </p:nvPr>
        </p:nvSpPr>
        <p:spPr>
          <a:xfrm>
            <a:off x="412879" y="309489"/>
            <a:ext cx="11366241" cy="569167"/>
          </a:xfrm>
        </p:spPr>
        <p:txBody>
          <a:bodyPr>
            <a:normAutofit fontScale="90000"/>
          </a:bodyPr>
          <a:lstStyle/>
          <a:p>
            <a:pPr algn="ctr"/>
            <a:r>
              <a:rPr lang="en-US" b="1" dirty="0">
                <a:solidFill>
                  <a:srgbClr val="FF0000"/>
                </a:solidFill>
              </a:rPr>
              <a:t>Two Views </a:t>
            </a:r>
            <a:r>
              <a:rPr lang="en-US" b="1" dirty="0">
                <a:solidFill>
                  <a:srgbClr val="0052D6"/>
                </a:solidFill>
              </a:rPr>
              <a:t>Approach Contrastive Self-Supervised</a:t>
            </a:r>
          </a:p>
        </p:txBody>
      </p:sp>
      <p:pic>
        <p:nvPicPr>
          <p:cNvPr id="8" name="Picture 7">
            <a:extLst>
              <a:ext uri="{FF2B5EF4-FFF2-40B4-BE49-F238E27FC236}">
                <a16:creationId xmlns:a16="http://schemas.microsoft.com/office/drawing/2014/main" id="{FF3AC3E1-836A-48E7-8230-7D20ED0223AE}"/>
              </a:ext>
            </a:extLst>
          </p:cNvPr>
          <p:cNvPicPr>
            <a:picLocks noChangeAspect="1"/>
          </p:cNvPicPr>
          <p:nvPr/>
        </p:nvPicPr>
        <p:blipFill>
          <a:blip r:embed="rId2"/>
          <a:stretch>
            <a:fillRect/>
          </a:stretch>
        </p:blipFill>
        <p:spPr>
          <a:xfrm>
            <a:off x="1966664" y="2103607"/>
            <a:ext cx="7736629" cy="2940082"/>
          </a:xfrm>
          <a:prstGeom prst="rect">
            <a:avLst/>
          </a:prstGeom>
        </p:spPr>
      </p:pic>
    </p:spTree>
    <p:extLst>
      <p:ext uri="{BB962C8B-B14F-4D97-AF65-F5344CB8AC3E}">
        <p14:creationId xmlns:p14="http://schemas.microsoft.com/office/powerpoint/2010/main" val="3773874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7A8E9F-A7AD-4221-AA1B-FD2D6D580380}"/>
              </a:ext>
            </a:extLst>
          </p:cNvPr>
          <p:cNvSpPr txBox="1">
            <a:spLocks/>
          </p:cNvSpPr>
          <p:nvPr/>
        </p:nvSpPr>
        <p:spPr>
          <a:xfrm>
            <a:off x="154744" y="192169"/>
            <a:ext cx="12037255" cy="64789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Calibri Light" panose="020F0302020204030204"/>
                <a:ea typeface="+mj-ea"/>
                <a:cs typeface="+mj-cs"/>
              </a:rPr>
              <a:t>Multi-Views</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Approach Contrastive Self-Supervised</a:t>
            </a:r>
          </a:p>
        </p:txBody>
      </p:sp>
      <p:pic>
        <p:nvPicPr>
          <p:cNvPr id="4" name="Picture 3">
            <a:extLst>
              <a:ext uri="{FF2B5EF4-FFF2-40B4-BE49-F238E27FC236}">
                <a16:creationId xmlns:a16="http://schemas.microsoft.com/office/drawing/2014/main" id="{CF865904-C926-40BA-9811-7AF4E784885B}"/>
              </a:ext>
            </a:extLst>
          </p:cNvPr>
          <p:cNvPicPr>
            <a:picLocks noChangeAspect="1"/>
          </p:cNvPicPr>
          <p:nvPr/>
        </p:nvPicPr>
        <p:blipFill rotWithShape="1">
          <a:blip r:embed="rId2"/>
          <a:srcRect r="41429"/>
          <a:stretch/>
        </p:blipFill>
        <p:spPr>
          <a:xfrm>
            <a:off x="1791376" y="1396553"/>
            <a:ext cx="3868034" cy="2509645"/>
          </a:xfrm>
          <a:prstGeom prst="rect">
            <a:avLst/>
          </a:prstGeom>
        </p:spPr>
      </p:pic>
      <p:pic>
        <p:nvPicPr>
          <p:cNvPr id="9" name="Picture 8">
            <a:extLst>
              <a:ext uri="{FF2B5EF4-FFF2-40B4-BE49-F238E27FC236}">
                <a16:creationId xmlns:a16="http://schemas.microsoft.com/office/drawing/2014/main" id="{8FFEA73B-A15C-4542-B795-9278B61B65CF}"/>
              </a:ext>
            </a:extLst>
          </p:cNvPr>
          <p:cNvPicPr>
            <a:picLocks noChangeAspect="1"/>
          </p:cNvPicPr>
          <p:nvPr/>
        </p:nvPicPr>
        <p:blipFill rotWithShape="1">
          <a:blip r:embed="rId2"/>
          <a:srcRect l="58393" t="6881" b="10042"/>
          <a:stretch/>
        </p:blipFill>
        <p:spPr>
          <a:xfrm>
            <a:off x="5880475" y="1214162"/>
            <a:ext cx="3547770" cy="2692036"/>
          </a:xfrm>
          <a:prstGeom prst="rect">
            <a:avLst/>
          </a:prstGeom>
        </p:spPr>
      </p:pic>
      <p:pic>
        <p:nvPicPr>
          <p:cNvPr id="2" name="Picture 1">
            <a:extLst>
              <a:ext uri="{FF2B5EF4-FFF2-40B4-BE49-F238E27FC236}">
                <a16:creationId xmlns:a16="http://schemas.microsoft.com/office/drawing/2014/main" id="{BDB3398F-9E0F-451F-A563-F836854FD825}"/>
              </a:ext>
            </a:extLst>
          </p:cNvPr>
          <p:cNvPicPr>
            <a:picLocks noChangeAspect="1"/>
          </p:cNvPicPr>
          <p:nvPr/>
        </p:nvPicPr>
        <p:blipFill>
          <a:blip r:embed="rId3"/>
          <a:stretch>
            <a:fillRect/>
          </a:stretch>
        </p:blipFill>
        <p:spPr>
          <a:xfrm>
            <a:off x="4417465" y="4107959"/>
            <a:ext cx="1333464" cy="921659"/>
          </a:xfrm>
          <a:prstGeom prst="rect">
            <a:avLst/>
          </a:prstGeom>
        </p:spPr>
      </p:pic>
      <p:pic>
        <p:nvPicPr>
          <p:cNvPr id="11" name="Picture 10">
            <a:extLst>
              <a:ext uri="{FF2B5EF4-FFF2-40B4-BE49-F238E27FC236}">
                <a16:creationId xmlns:a16="http://schemas.microsoft.com/office/drawing/2014/main" id="{E5DD4326-0637-4572-8385-B2FD0FEAC653}"/>
              </a:ext>
            </a:extLst>
          </p:cNvPr>
          <p:cNvPicPr>
            <a:picLocks noChangeAspect="1"/>
          </p:cNvPicPr>
          <p:nvPr/>
        </p:nvPicPr>
        <p:blipFill>
          <a:blip r:embed="rId4"/>
          <a:stretch>
            <a:fillRect/>
          </a:stretch>
        </p:blipFill>
        <p:spPr>
          <a:xfrm>
            <a:off x="5845750" y="4130592"/>
            <a:ext cx="1662446" cy="981551"/>
          </a:xfrm>
          <a:prstGeom prst="rect">
            <a:avLst/>
          </a:prstGeom>
        </p:spPr>
      </p:pic>
      <p:cxnSp>
        <p:nvCxnSpPr>
          <p:cNvPr id="13" name="Connector: Curved 12">
            <a:extLst>
              <a:ext uri="{FF2B5EF4-FFF2-40B4-BE49-F238E27FC236}">
                <a16:creationId xmlns:a16="http://schemas.microsoft.com/office/drawing/2014/main" id="{CDF5C9DE-5E6A-469C-9AE4-117BAF5B1F65}"/>
              </a:ext>
            </a:extLst>
          </p:cNvPr>
          <p:cNvCxnSpPr>
            <a:cxnSpLocks/>
            <a:stCxn id="11" idx="3"/>
          </p:cNvCxnSpPr>
          <p:nvPr/>
        </p:nvCxnSpPr>
        <p:spPr>
          <a:xfrm flipV="1">
            <a:off x="7508196" y="2577146"/>
            <a:ext cx="410709" cy="2044222"/>
          </a:xfrm>
          <a:prstGeom prst="curvedConnector2">
            <a:avLst/>
          </a:prstGeom>
          <a:ln w="28575">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C942BB1C-F3A7-4B48-B12B-254901E7E6C9}"/>
              </a:ext>
            </a:extLst>
          </p:cNvPr>
          <p:cNvCxnSpPr>
            <a:cxnSpLocks/>
            <a:endCxn id="2" idx="1"/>
          </p:cNvCxnSpPr>
          <p:nvPr/>
        </p:nvCxnSpPr>
        <p:spPr>
          <a:xfrm rot="16200000" flipH="1">
            <a:off x="3292496" y="3443820"/>
            <a:ext cx="1980224" cy="269714"/>
          </a:xfrm>
          <a:prstGeom prst="curvedConnector2">
            <a:avLst/>
          </a:prstGeom>
          <a:ln w="28575">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645EF504-4394-46AD-9504-D86D57A8AE99}"/>
              </a:ext>
            </a:extLst>
          </p:cNvPr>
          <p:cNvSpPr/>
          <p:nvPr/>
        </p:nvSpPr>
        <p:spPr>
          <a:xfrm>
            <a:off x="4492755" y="5647795"/>
            <a:ext cx="1387720" cy="5583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Views 4 to 6</a:t>
            </a:r>
          </a:p>
        </p:txBody>
      </p:sp>
      <p:cxnSp>
        <p:nvCxnSpPr>
          <p:cNvPr id="21" name="Connector: Curved 20">
            <a:extLst>
              <a:ext uri="{FF2B5EF4-FFF2-40B4-BE49-F238E27FC236}">
                <a16:creationId xmlns:a16="http://schemas.microsoft.com/office/drawing/2014/main" id="{F701C821-F616-4897-A96D-020676729E2D}"/>
              </a:ext>
            </a:extLst>
          </p:cNvPr>
          <p:cNvCxnSpPr>
            <a:cxnSpLocks/>
          </p:cNvCxnSpPr>
          <p:nvPr/>
        </p:nvCxnSpPr>
        <p:spPr>
          <a:xfrm rot="16200000" flipH="1">
            <a:off x="2675031" y="4064770"/>
            <a:ext cx="3336534" cy="387837"/>
          </a:xfrm>
          <a:prstGeom prst="curvedConnector2">
            <a:avLst/>
          </a:prstGeom>
          <a:ln w="28575">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A0A7C10-6155-44B4-BD08-CFBB183E5073}"/>
              </a:ext>
            </a:extLst>
          </p:cNvPr>
          <p:cNvSpPr txBox="1"/>
          <p:nvPr/>
        </p:nvSpPr>
        <p:spPr>
          <a:xfrm rot="5400000">
            <a:off x="5084197" y="5090262"/>
            <a:ext cx="387838" cy="461665"/>
          </a:xfrm>
          <a:prstGeom prst="rect">
            <a:avLst/>
          </a:prstGeom>
          <a:noFill/>
        </p:spPr>
        <p:txBody>
          <a:bodyPr wrap="square" rtlCol="0">
            <a:spAutoFit/>
          </a:bodyPr>
          <a:lstStyle/>
          <a:p>
            <a:r>
              <a:rPr lang="en-US" sz="2400" dirty="0"/>
              <a:t>…</a:t>
            </a:r>
          </a:p>
        </p:txBody>
      </p:sp>
      <p:pic>
        <p:nvPicPr>
          <p:cNvPr id="26" name="Picture 25">
            <a:extLst>
              <a:ext uri="{FF2B5EF4-FFF2-40B4-BE49-F238E27FC236}">
                <a16:creationId xmlns:a16="http://schemas.microsoft.com/office/drawing/2014/main" id="{7C46672C-2807-4482-880E-E75FE7F9B542}"/>
              </a:ext>
            </a:extLst>
          </p:cNvPr>
          <p:cNvPicPr>
            <a:picLocks noChangeAspect="1"/>
          </p:cNvPicPr>
          <p:nvPr/>
        </p:nvPicPr>
        <p:blipFill>
          <a:blip r:embed="rId4"/>
          <a:stretch>
            <a:fillRect/>
          </a:stretch>
        </p:blipFill>
        <p:spPr>
          <a:xfrm>
            <a:off x="5904473" y="5288259"/>
            <a:ext cx="1662446" cy="981551"/>
          </a:xfrm>
          <a:prstGeom prst="rect">
            <a:avLst/>
          </a:prstGeom>
        </p:spPr>
      </p:pic>
      <p:cxnSp>
        <p:nvCxnSpPr>
          <p:cNvPr id="27" name="Connector: Curved 26">
            <a:extLst>
              <a:ext uri="{FF2B5EF4-FFF2-40B4-BE49-F238E27FC236}">
                <a16:creationId xmlns:a16="http://schemas.microsoft.com/office/drawing/2014/main" id="{A998A02A-2BDB-4A24-836F-17B652241ABB}"/>
              </a:ext>
            </a:extLst>
          </p:cNvPr>
          <p:cNvCxnSpPr>
            <a:cxnSpLocks/>
            <a:stCxn id="26" idx="3"/>
          </p:cNvCxnSpPr>
          <p:nvPr/>
        </p:nvCxnSpPr>
        <p:spPr>
          <a:xfrm flipV="1">
            <a:off x="7566919" y="2871815"/>
            <a:ext cx="370448" cy="2907220"/>
          </a:xfrm>
          <a:prstGeom prst="curvedConnector2">
            <a:avLst/>
          </a:prstGeom>
          <a:ln w="28575">
            <a:solidFill>
              <a:srgbClr val="59595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735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F3D5-2FB9-466E-ABDB-778FA859D0B2}"/>
              </a:ext>
            </a:extLst>
          </p:cNvPr>
          <p:cNvSpPr>
            <a:spLocks noGrp="1"/>
          </p:cNvSpPr>
          <p:nvPr>
            <p:ph type="title"/>
          </p:nvPr>
        </p:nvSpPr>
        <p:spPr>
          <a:xfrm>
            <a:off x="767178" y="160939"/>
            <a:ext cx="10515600" cy="851116"/>
          </a:xfrm>
        </p:spPr>
        <p:txBody>
          <a:bodyPr/>
          <a:lstStyle/>
          <a:p>
            <a:r>
              <a:rPr lang="en-US" dirty="0">
                <a:solidFill>
                  <a:srgbClr val="0070C0"/>
                </a:solidFill>
              </a:rPr>
              <a:t>Multi-Views Augmentation Yield better Result</a:t>
            </a:r>
          </a:p>
        </p:txBody>
      </p:sp>
      <p:pic>
        <p:nvPicPr>
          <p:cNvPr id="4" name="Picture 3">
            <a:extLst>
              <a:ext uri="{FF2B5EF4-FFF2-40B4-BE49-F238E27FC236}">
                <a16:creationId xmlns:a16="http://schemas.microsoft.com/office/drawing/2014/main" id="{C12D6A47-5449-43EB-AABF-0CC56D7E2C0F}"/>
              </a:ext>
            </a:extLst>
          </p:cNvPr>
          <p:cNvPicPr>
            <a:picLocks noChangeAspect="1"/>
          </p:cNvPicPr>
          <p:nvPr/>
        </p:nvPicPr>
        <p:blipFill>
          <a:blip r:embed="rId2"/>
          <a:stretch>
            <a:fillRect/>
          </a:stretch>
        </p:blipFill>
        <p:spPr>
          <a:xfrm>
            <a:off x="3121663" y="4077719"/>
            <a:ext cx="4365628" cy="2026340"/>
          </a:xfrm>
          <a:prstGeom prst="rect">
            <a:avLst/>
          </a:prstGeom>
        </p:spPr>
      </p:pic>
      <p:sp>
        <p:nvSpPr>
          <p:cNvPr id="5" name="TextBox 4">
            <a:hlinkClick r:id="rId3"/>
            <a:extLst>
              <a:ext uri="{FF2B5EF4-FFF2-40B4-BE49-F238E27FC236}">
                <a16:creationId xmlns:a16="http://schemas.microsoft.com/office/drawing/2014/main" id="{778FF14C-19AF-4ADF-932C-C7A9EC16AB6C}"/>
              </a:ext>
            </a:extLst>
          </p:cNvPr>
          <p:cNvSpPr txBox="1"/>
          <p:nvPr/>
        </p:nvSpPr>
        <p:spPr>
          <a:xfrm>
            <a:off x="8343817" y="5090889"/>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latin typeface="Calibri" panose="020F0502020204030204"/>
                <a:hlinkClick r:id="rId4">
                  <a:extLst>
                    <a:ext uri="{A12FA001-AC4F-418D-AE19-62706E023703}">
                      <ahyp:hlinkClr xmlns:ahyp="http://schemas.microsoft.com/office/drawing/2018/hyperlinkcolor" val="tx"/>
                    </a:ext>
                  </a:extLst>
                </a:hlinkClick>
              </a:rPr>
              <a:t>SwAV Paper </a:t>
            </a: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416A0FA-3F95-47D1-B6EB-8AD507C115EF}"/>
              </a:ext>
            </a:extLst>
          </p:cNvPr>
          <p:cNvPicPr>
            <a:picLocks noChangeAspect="1"/>
          </p:cNvPicPr>
          <p:nvPr/>
        </p:nvPicPr>
        <p:blipFill>
          <a:blip r:embed="rId5"/>
          <a:stretch>
            <a:fillRect/>
          </a:stretch>
        </p:blipFill>
        <p:spPr>
          <a:xfrm>
            <a:off x="1859376" y="1495425"/>
            <a:ext cx="9387372" cy="2446260"/>
          </a:xfrm>
          <a:prstGeom prst="rect">
            <a:avLst/>
          </a:prstGeom>
        </p:spPr>
      </p:pic>
    </p:spTree>
    <p:extLst>
      <p:ext uri="{BB962C8B-B14F-4D97-AF65-F5344CB8AC3E}">
        <p14:creationId xmlns:p14="http://schemas.microsoft.com/office/powerpoint/2010/main" val="803557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767178" y="995439"/>
            <a:ext cx="10927672" cy="4526471"/>
          </a:xfrm>
        </p:spPr>
        <p:txBody>
          <a:bodyPr>
            <a:normAutofit/>
          </a:bodyPr>
          <a:lstStyle/>
          <a:p>
            <a:pPr algn="ctr"/>
            <a:r>
              <a:rPr lang="en-US" sz="5400" b="1" dirty="0">
                <a:solidFill>
                  <a:srgbClr val="0070C0"/>
                </a:solidFill>
              </a:rPr>
              <a:t> What We Can Learn From </a:t>
            </a:r>
            <a:br>
              <a:rPr lang="en-US" sz="5400" b="1" dirty="0">
                <a:solidFill>
                  <a:srgbClr val="0070C0"/>
                </a:solidFill>
              </a:rPr>
            </a:br>
            <a:r>
              <a:rPr lang="en-US" sz="5400" b="1" dirty="0">
                <a:solidFill>
                  <a:srgbClr val="FF0000"/>
                </a:solidFill>
              </a:rPr>
              <a:t>Self-Supervise</a:t>
            </a:r>
            <a:r>
              <a:rPr lang="en-US" sz="5400" b="1" dirty="0">
                <a:solidFill>
                  <a:srgbClr val="0070C0"/>
                </a:solidFill>
              </a:rPr>
              <a:t> Data Augmentation ???</a:t>
            </a:r>
          </a:p>
        </p:txBody>
      </p:sp>
    </p:spTree>
    <p:extLst>
      <p:ext uri="{BB962C8B-B14F-4D97-AF65-F5344CB8AC3E}">
        <p14:creationId xmlns:p14="http://schemas.microsoft.com/office/powerpoint/2010/main" val="1331946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64870B7-5D7C-4452-813D-F5E31DA4A152}"/>
              </a:ext>
            </a:extLst>
          </p:cNvPr>
          <p:cNvPicPr>
            <a:picLocks noChangeAspect="1"/>
          </p:cNvPicPr>
          <p:nvPr/>
        </p:nvPicPr>
        <p:blipFill>
          <a:blip r:embed="rId2"/>
          <a:stretch>
            <a:fillRect/>
          </a:stretch>
        </p:blipFill>
        <p:spPr>
          <a:xfrm>
            <a:off x="383405" y="5758728"/>
            <a:ext cx="11620500" cy="828675"/>
          </a:xfrm>
          <a:prstGeom prst="rect">
            <a:avLst/>
          </a:prstGeom>
        </p:spPr>
      </p:pic>
      <p:sp>
        <p:nvSpPr>
          <p:cNvPr id="3" name="Rectangle: Rounded Corners 2">
            <a:extLst>
              <a:ext uri="{FF2B5EF4-FFF2-40B4-BE49-F238E27FC236}">
                <a16:creationId xmlns:a16="http://schemas.microsoft.com/office/drawing/2014/main" id="{F39C1481-592E-42F3-AB9F-1949ECC43065}"/>
              </a:ext>
            </a:extLst>
          </p:cNvPr>
          <p:cNvSpPr/>
          <p:nvPr/>
        </p:nvSpPr>
        <p:spPr>
          <a:xfrm>
            <a:off x="2503503" y="5758728"/>
            <a:ext cx="5956916" cy="28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2D44AF-F247-4BFD-B20E-D6EAED97275A}"/>
              </a:ext>
            </a:extLst>
          </p:cNvPr>
          <p:cNvSpPr/>
          <p:nvPr/>
        </p:nvSpPr>
        <p:spPr>
          <a:xfrm>
            <a:off x="7368466" y="6041622"/>
            <a:ext cx="4314548" cy="28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C79FA75-77DD-4F0F-88C2-6EAC638FEB59}"/>
              </a:ext>
            </a:extLst>
          </p:cNvPr>
          <p:cNvPicPr>
            <a:picLocks noChangeAspect="1"/>
          </p:cNvPicPr>
          <p:nvPr/>
        </p:nvPicPr>
        <p:blipFill>
          <a:blip r:embed="rId3"/>
          <a:stretch>
            <a:fillRect/>
          </a:stretch>
        </p:blipFill>
        <p:spPr>
          <a:xfrm>
            <a:off x="6961217" y="1783763"/>
            <a:ext cx="5230783" cy="3426781"/>
          </a:xfrm>
          <a:prstGeom prst="rect">
            <a:avLst/>
          </a:prstGeom>
        </p:spPr>
      </p:pic>
      <p:pic>
        <p:nvPicPr>
          <p:cNvPr id="16" name="Picture 15">
            <a:extLst>
              <a:ext uri="{FF2B5EF4-FFF2-40B4-BE49-F238E27FC236}">
                <a16:creationId xmlns:a16="http://schemas.microsoft.com/office/drawing/2014/main" id="{E0CFAB89-00A0-473E-8392-D51C92231160}"/>
              </a:ext>
            </a:extLst>
          </p:cNvPr>
          <p:cNvPicPr>
            <a:picLocks noChangeAspect="1"/>
          </p:cNvPicPr>
          <p:nvPr/>
        </p:nvPicPr>
        <p:blipFill>
          <a:blip r:embed="rId4"/>
          <a:stretch>
            <a:fillRect/>
          </a:stretch>
        </p:blipFill>
        <p:spPr>
          <a:xfrm>
            <a:off x="128997" y="1593061"/>
            <a:ext cx="6618031" cy="3268607"/>
          </a:xfrm>
          <a:prstGeom prst="rect">
            <a:avLst/>
          </a:prstGeom>
        </p:spPr>
      </p:pic>
      <p:sp>
        <p:nvSpPr>
          <p:cNvPr id="10" name="Title 1">
            <a:extLst>
              <a:ext uri="{FF2B5EF4-FFF2-40B4-BE49-F238E27FC236}">
                <a16:creationId xmlns:a16="http://schemas.microsoft.com/office/drawing/2014/main" id="{ECB895EE-5E39-4ED9-911C-6B51121CC6D3}"/>
              </a:ext>
            </a:extLst>
          </p:cNvPr>
          <p:cNvSpPr txBox="1">
            <a:spLocks/>
          </p:cNvSpPr>
          <p:nvPr/>
        </p:nvSpPr>
        <p:spPr>
          <a:xfrm>
            <a:off x="196948" y="140042"/>
            <a:ext cx="11774658" cy="62895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FF0000"/>
                </a:solidFill>
              </a:rPr>
              <a:t>Cropping</a:t>
            </a:r>
            <a:r>
              <a:rPr lang="en-US" sz="2800" dirty="0">
                <a:solidFill>
                  <a:srgbClr val="FF0000"/>
                </a:solidFill>
              </a:rPr>
              <a:t> </a:t>
            </a:r>
            <a:r>
              <a:rPr lang="en-US" sz="2800" dirty="0"/>
              <a:t>+ </a:t>
            </a:r>
            <a:r>
              <a:rPr lang="en-US" sz="2800" b="1" dirty="0">
                <a:solidFill>
                  <a:srgbClr val="FF0000"/>
                </a:solidFill>
              </a:rPr>
              <a:t>Color Distortion </a:t>
            </a:r>
            <a:r>
              <a:rPr lang="en-US" sz="2800" dirty="0">
                <a:solidFill>
                  <a:srgbClr val="0052D6"/>
                </a:solidFill>
              </a:rPr>
              <a:t>are Critical Important in Contrastive Self-Supervised</a:t>
            </a:r>
          </a:p>
        </p:txBody>
      </p:sp>
    </p:spTree>
    <p:extLst>
      <p:ext uri="{BB962C8B-B14F-4D97-AF65-F5344CB8AC3E}">
        <p14:creationId xmlns:p14="http://schemas.microsoft.com/office/powerpoint/2010/main" val="2308710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5101508-5F95-489C-A54F-F55E3F40316A}"/>
              </a:ext>
            </a:extLst>
          </p:cNvPr>
          <p:cNvPicPr>
            <a:picLocks noChangeAspect="1"/>
          </p:cNvPicPr>
          <p:nvPr/>
        </p:nvPicPr>
        <p:blipFill>
          <a:blip r:embed="rId3"/>
          <a:stretch>
            <a:fillRect/>
          </a:stretch>
        </p:blipFill>
        <p:spPr>
          <a:xfrm>
            <a:off x="743658" y="5786186"/>
            <a:ext cx="11150085" cy="855136"/>
          </a:xfrm>
          <a:prstGeom prst="rect">
            <a:avLst/>
          </a:prstGeom>
        </p:spPr>
      </p:pic>
      <p:pic>
        <p:nvPicPr>
          <p:cNvPr id="4" name="Picture 3">
            <a:extLst>
              <a:ext uri="{FF2B5EF4-FFF2-40B4-BE49-F238E27FC236}">
                <a16:creationId xmlns:a16="http://schemas.microsoft.com/office/drawing/2014/main" id="{803A9A16-92DE-4F3A-A4FE-466D961FF03A}"/>
              </a:ext>
            </a:extLst>
          </p:cNvPr>
          <p:cNvPicPr>
            <a:picLocks noChangeAspect="1"/>
          </p:cNvPicPr>
          <p:nvPr/>
        </p:nvPicPr>
        <p:blipFill rotWithShape="1">
          <a:blip r:embed="rId4"/>
          <a:srcRect b="34120"/>
          <a:stretch/>
        </p:blipFill>
        <p:spPr>
          <a:xfrm>
            <a:off x="2672358" y="1755902"/>
            <a:ext cx="6373499" cy="3674723"/>
          </a:xfrm>
          <a:prstGeom prst="rect">
            <a:avLst/>
          </a:prstGeom>
        </p:spPr>
      </p:pic>
      <p:cxnSp>
        <p:nvCxnSpPr>
          <p:cNvPr id="5" name="Straight Arrow Connector 4">
            <a:extLst>
              <a:ext uri="{FF2B5EF4-FFF2-40B4-BE49-F238E27FC236}">
                <a16:creationId xmlns:a16="http://schemas.microsoft.com/office/drawing/2014/main" id="{20811093-41AC-4F17-BC9F-66D7DF08FADE}"/>
              </a:ext>
            </a:extLst>
          </p:cNvPr>
          <p:cNvCxnSpPr/>
          <p:nvPr/>
        </p:nvCxnSpPr>
        <p:spPr>
          <a:xfrm>
            <a:off x="3887778" y="2080726"/>
            <a:ext cx="4002833" cy="26965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D69473A-2E80-4745-B725-BBD41DE7ED51}"/>
              </a:ext>
            </a:extLst>
          </p:cNvPr>
          <p:cNvSpPr txBox="1"/>
          <p:nvPr/>
        </p:nvSpPr>
        <p:spPr>
          <a:xfrm>
            <a:off x="8007911" y="747198"/>
            <a:ext cx="3153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Single Transformation</a:t>
            </a:r>
          </a:p>
        </p:txBody>
      </p:sp>
      <p:cxnSp>
        <p:nvCxnSpPr>
          <p:cNvPr id="7" name="Straight Arrow Connector 6">
            <a:extLst>
              <a:ext uri="{FF2B5EF4-FFF2-40B4-BE49-F238E27FC236}">
                <a16:creationId xmlns:a16="http://schemas.microsoft.com/office/drawing/2014/main" id="{AA8B9E64-86E1-411B-AFC1-61A2FC173B50}"/>
              </a:ext>
            </a:extLst>
          </p:cNvPr>
          <p:cNvCxnSpPr/>
          <p:nvPr/>
        </p:nvCxnSpPr>
        <p:spPr>
          <a:xfrm>
            <a:off x="3598528" y="1822031"/>
            <a:ext cx="4581331"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DB743A41-794B-4EE8-A7A3-BFFD1D556607}"/>
              </a:ext>
            </a:extLst>
          </p:cNvPr>
          <p:cNvCxnSpPr>
            <a:cxnSpLocks/>
            <a:stCxn id="4" idx="0"/>
            <a:endCxn id="9" idx="2"/>
          </p:cNvCxnSpPr>
          <p:nvPr/>
        </p:nvCxnSpPr>
        <p:spPr>
          <a:xfrm rot="16200000" flipV="1">
            <a:off x="4969210" y="866004"/>
            <a:ext cx="328103" cy="1451694"/>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97D367E-FC65-42BA-9A32-2C65FAD38B33}"/>
              </a:ext>
            </a:extLst>
          </p:cNvPr>
          <p:cNvSpPr txBox="1"/>
          <p:nvPr/>
        </p:nvSpPr>
        <p:spPr>
          <a:xfrm>
            <a:off x="2073641" y="1027689"/>
            <a:ext cx="46675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Sequential 2 Transformations</a:t>
            </a:r>
          </a:p>
        </p:txBody>
      </p:sp>
      <p:sp>
        <p:nvSpPr>
          <p:cNvPr id="13" name="Rectangle: Rounded Corners 12">
            <a:extLst>
              <a:ext uri="{FF2B5EF4-FFF2-40B4-BE49-F238E27FC236}">
                <a16:creationId xmlns:a16="http://schemas.microsoft.com/office/drawing/2014/main" id="{252D44AF-F247-4BFD-B20E-D6EAED97275A}"/>
              </a:ext>
            </a:extLst>
          </p:cNvPr>
          <p:cNvSpPr/>
          <p:nvPr/>
        </p:nvSpPr>
        <p:spPr>
          <a:xfrm>
            <a:off x="6096000" y="5874313"/>
            <a:ext cx="2949857" cy="28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BE13375-E0E0-4166-8774-15670002D87E}"/>
              </a:ext>
            </a:extLst>
          </p:cNvPr>
          <p:cNvSpPr/>
          <p:nvPr/>
        </p:nvSpPr>
        <p:spPr>
          <a:xfrm>
            <a:off x="3146143" y="6114290"/>
            <a:ext cx="2949857" cy="28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FA8A7C89-EB34-4F06-B3F1-93F6BBD16AC2}"/>
              </a:ext>
            </a:extLst>
          </p:cNvPr>
          <p:cNvSpPr txBox="1">
            <a:spLocks/>
          </p:cNvSpPr>
          <p:nvPr/>
        </p:nvSpPr>
        <p:spPr>
          <a:xfrm>
            <a:off x="196948" y="140042"/>
            <a:ext cx="11774658" cy="62895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FF0000"/>
                </a:solidFill>
              </a:rPr>
              <a:t>Cropping</a:t>
            </a:r>
            <a:r>
              <a:rPr lang="en-US" sz="2800" dirty="0">
                <a:solidFill>
                  <a:srgbClr val="FF0000"/>
                </a:solidFill>
              </a:rPr>
              <a:t> </a:t>
            </a:r>
            <a:r>
              <a:rPr lang="en-US" sz="2800" dirty="0"/>
              <a:t>+ </a:t>
            </a:r>
            <a:r>
              <a:rPr lang="en-US" sz="2800" b="1" dirty="0">
                <a:solidFill>
                  <a:srgbClr val="FF0000"/>
                </a:solidFill>
              </a:rPr>
              <a:t>Color Distortion </a:t>
            </a:r>
            <a:r>
              <a:rPr lang="en-US" sz="2800" dirty="0">
                <a:solidFill>
                  <a:srgbClr val="0052D6"/>
                </a:solidFill>
              </a:rPr>
              <a:t>are Critical Important in Contrastive Self-Supervised</a:t>
            </a:r>
          </a:p>
        </p:txBody>
      </p:sp>
    </p:spTree>
    <p:extLst>
      <p:ext uri="{BB962C8B-B14F-4D97-AF65-F5344CB8AC3E}">
        <p14:creationId xmlns:p14="http://schemas.microsoft.com/office/powerpoint/2010/main" val="3053644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5101508-5F95-489C-A54F-F55E3F40316A}"/>
              </a:ext>
            </a:extLst>
          </p:cNvPr>
          <p:cNvPicPr>
            <a:picLocks noChangeAspect="1"/>
          </p:cNvPicPr>
          <p:nvPr/>
        </p:nvPicPr>
        <p:blipFill>
          <a:blip r:embed="rId3"/>
          <a:stretch>
            <a:fillRect/>
          </a:stretch>
        </p:blipFill>
        <p:spPr>
          <a:xfrm>
            <a:off x="743658" y="5786186"/>
            <a:ext cx="11150085" cy="855136"/>
          </a:xfrm>
          <a:prstGeom prst="rect">
            <a:avLst/>
          </a:prstGeom>
        </p:spPr>
      </p:pic>
      <p:pic>
        <p:nvPicPr>
          <p:cNvPr id="4" name="Picture 3">
            <a:extLst>
              <a:ext uri="{FF2B5EF4-FFF2-40B4-BE49-F238E27FC236}">
                <a16:creationId xmlns:a16="http://schemas.microsoft.com/office/drawing/2014/main" id="{803A9A16-92DE-4F3A-A4FE-466D961FF03A}"/>
              </a:ext>
            </a:extLst>
          </p:cNvPr>
          <p:cNvPicPr>
            <a:picLocks noChangeAspect="1"/>
          </p:cNvPicPr>
          <p:nvPr/>
        </p:nvPicPr>
        <p:blipFill rotWithShape="1">
          <a:blip r:embed="rId4"/>
          <a:srcRect b="34120"/>
          <a:stretch/>
        </p:blipFill>
        <p:spPr>
          <a:xfrm>
            <a:off x="2672358" y="1755902"/>
            <a:ext cx="6373499" cy="3674723"/>
          </a:xfrm>
          <a:prstGeom prst="rect">
            <a:avLst/>
          </a:prstGeom>
        </p:spPr>
      </p:pic>
      <p:cxnSp>
        <p:nvCxnSpPr>
          <p:cNvPr id="5" name="Straight Arrow Connector 4">
            <a:extLst>
              <a:ext uri="{FF2B5EF4-FFF2-40B4-BE49-F238E27FC236}">
                <a16:creationId xmlns:a16="http://schemas.microsoft.com/office/drawing/2014/main" id="{20811093-41AC-4F17-BC9F-66D7DF08FADE}"/>
              </a:ext>
            </a:extLst>
          </p:cNvPr>
          <p:cNvCxnSpPr/>
          <p:nvPr/>
        </p:nvCxnSpPr>
        <p:spPr>
          <a:xfrm>
            <a:off x="3887778" y="2080726"/>
            <a:ext cx="4002833" cy="26965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D69473A-2E80-4745-B725-BBD41DE7ED51}"/>
              </a:ext>
            </a:extLst>
          </p:cNvPr>
          <p:cNvSpPr txBox="1"/>
          <p:nvPr/>
        </p:nvSpPr>
        <p:spPr>
          <a:xfrm>
            <a:off x="8007911" y="747198"/>
            <a:ext cx="3153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Single Transformation</a:t>
            </a:r>
          </a:p>
        </p:txBody>
      </p:sp>
      <p:cxnSp>
        <p:nvCxnSpPr>
          <p:cNvPr id="7" name="Straight Arrow Connector 6">
            <a:extLst>
              <a:ext uri="{FF2B5EF4-FFF2-40B4-BE49-F238E27FC236}">
                <a16:creationId xmlns:a16="http://schemas.microsoft.com/office/drawing/2014/main" id="{AA8B9E64-86E1-411B-AFC1-61A2FC173B50}"/>
              </a:ext>
            </a:extLst>
          </p:cNvPr>
          <p:cNvCxnSpPr/>
          <p:nvPr/>
        </p:nvCxnSpPr>
        <p:spPr>
          <a:xfrm>
            <a:off x="3598528" y="1822031"/>
            <a:ext cx="4581331"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DB743A41-794B-4EE8-A7A3-BFFD1D556607}"/>
              </a:ext>
            </a:extLst>
          </p:cNvPr>
          <p:cNvCxnSpPr>
            <a:cxnSpLocks/>
            <a:stCxn id="4" idx="0"/>
            <a:endCxn id="9" idx="2"/>
          </p:cNvCxnSpPr>
          <p:nvPr/>
        </p:nvCxnSpPr>
        <p:spPr>
          <a:xfrm rot="16200000" flipV="1">
            <a:off x="4969210" y="866004"/>
            <a:ext cx="328103" cy="1451694"/>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97D367E-FC65-42BA-9A32-2C65FAD38B33}"/>
              </a:ext>
            </a:extLst>
          </p:cNvPr>
          <p:cNvSpPr txBox="1"/>
          <p:nvPr/>
        </p:nvSpPr>
        <p:spPr>
          <a:xfrm>
            <a:off x="2073641" y="1027689"/>
            <a:ext cx="46675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Sequential 2 Transformations</a:t>
            </a:r>
          </a:p>
        </p:txBody>
      </p:sp>
      <p:sp>
        <p:nvSpPr>
          <p:cNvPr id="13" name="Rectangle: Rounded Corners 12">
            <a:extLst>
              <a:ext uri="{FF2B5EF4-FFF2-40B4-BE49-F238E27FC236}">
                <a16:creationId xmlns:a16="http://schemas.microsoft.com/office/drawing/2014/main" id="{252D44AF-F247-4BFD-B20E-D6EAED97275A}"/>
              </a:ext>
            </a:extLst>
          </p:cNvPr>
          <p:cNvSpPr/>
          <p:nvPr/>
        </p:nvSpPr>
        <p:spPr>
          <a:xfrm>
            <a:off x="6096000" y="5874313"/>
            <a:ext cx="2949857" cy="28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BE13375-E0E0-4166-8774-15670002D87E}"/>
              </a:ext>
            </a:extLst>
          </p:cNvPr>
          <p:cNvSpPr/>
          <p:nvPr/>
        </p:nvSpPr>
        <p:spPr>
          <a:xfrm>
            <a:off x="3146143" y="6114290"/>
            <a:ext cx="2949857" cy="28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A19168A5-2CCA-4FE9-AC4A-151A3AB3443B}"/>
              </a:ext>
            </a:extLst>
          </p:cNvPr>
          <p:cNvSpPr txBox="1">
            <a:spLocks/>
          </p:cNvSpPr>
          <p:nvPr/>
        </p:nvSpPr>
        <p:spPr>
          <a:xfrm>
            <a:off x="196948" y="140042"/>
            <a:ext cx="11774658" cy="62895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FF0000"/>
                </a:solidFill>
              </a:rPr>
              <a:t>Cropping</a:t>
            </a:r>
            <a:r>
              <a:rPr lang="en-US" sz="2800" dirty="0">
                <a:solidFill>
                  <a:srgbClr val="FF0000"/>
                </a:solidFill>
              </a:rPr>
              <a:t> </a:t>
            </a:r>
            <a:r>
              <a:rPr lang="en-US" sz="2800" dirty="0"/>
              <a:t>+ </a:t>
            </a:r>
            <a:r>
              <a:rPr lang="en-US" sz="2800" b="1" dirty="0">
                <a:solidFill>
                  <a:srgbClr val="FF0000"/>
                </a:solidFill>
              </a:rPr>
              <a:t>Color Distortion </a:t>
            </a:r>
            <a:r>
              <a:rPr lang="en-US" sz="2800" dirty="0">
                <a:solidFill>
                  <a:srgbClr val="0052D6"/>
                </a:solidFill>
              </a:rPr>
              <a:t>are Critical Important in Contrastive Self-Supervised</a:t>
            </a:r>
          </a:p>
        </p:txBody>
      </p:sp>
    </p:spTree>
    <p:extLst>
      <p:ext uri="{BB962C8B-B14F-4D97-AF65-F5344CB8AC3E}">
        <p14:creationId xmlns:p14="http://schemas.microsoft.com/office/powerpoint/2010/main" val="872712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D352F9-9FDA-4EB1-BDC5-CFB6B860B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37" y="1978902"/>
            <a:ext cx="11948931" cy="3418722"/>
          </a:xfrm>
          <a:prstGeom prst="rect">
            <a:avLst/>
          </a:prstGeom>
        </p:spPr>
      </p:pic>
      <p:sp>
        <p:nvSpPr>
          <p:cNvPr id="9" name="TextBox 8">
            <a:extLst>
              <a:ext uri="{FF2B5EF4-FFF2-40B4-BE49-F238E27FC236}">
                <a16:creationId xmlns:a16="http://schemas.microsoft.com/office/drawing/2014/main" id="{30575FF2-A6F5-49CB-B1BD-746F2AAD40F8}"/>
              </a:ext>
            </a:extLst>
          </p:cNvPr>
          <p:cNvSpPr txBox="1"/>
          <p:nvPr/>
        </p:nvSpPr>
        <p:spPr>
          <a:xfrm>
            <a:off x="226337" y="1148867"/>
            <a:ext cx="482549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Color Representations</a:t>
            </a:r>
          </a:p>
        </p:txBody>
      </p:sp>
      <p:sp>
        <p:nvSpPr>
          <p:cNvPr id="7" name="Title 1">
            <a:extLst>
              <a:ext uri="{FF2B5EF4-FFF2-40B4-BE49-F238E27FC236}">
                <a16:creationId xmlns:a16="http://schemas.microsoft.com/office/drawing/2014/main" id="{E5E9F265-C8FB-456A-95BB-5F02B7E80B34}"/>
              </a:ext>
            </a:extLst>
          </p:cNvPr>
          <p:cNvSpPr>
            <a:spLocks noGrp="1"/>
          </p:cNvSpPr>
          <p:nvPr>
            <p:ph type="title"/>
          </p:nvPr>
        </p:nvSpPr>
        <p:spPr>
          <a:xfrm>
            <a:off x="838200" y="59681"/>
            <a:ext cx="10515600" cy="979005"/>
          </a:xfrm>
        </p:spPr>
        <p:txBody>
          <a:bodyPr>
            <a:normAutofit fontScale="90000"/>
          </a:bodyPr>
          <a:lstStyle/>
          <a:p>
            <a:pPr algn="ctr"/>
            <a:br>
              <a:rPr lang="en-US" dirty="0">
                <a:solidFill>
                  <a:srgbClr val="0070C0"/>
                </a:solidFill>
              </a:rPr>
            </a:br>
            <a:endParaRPr lang="en-US" dirty="0">
              <a:solidFill>
                <a:srgbClr val="0070C0"/>
              </a:solidFill>
            </a:endParaRPr>
          </a:p>
        </p:txBody>
      </p:sp>
      <p:sp>
        <p:nvSpPr>
          <p:cNvPr id="8" name="Title 1">
            <a:extLst>
              <a:ext uri="{FF2B5EF4-FFF2-40B4-BE49-F238E27FC236}">
                <a16:creationId xmlns:a16="http://schemas.microsoft.com/office/drawing/2014/main" id="{F2083F67-5BD2-4103-9A96-F247F7B77AF7}"/>
              </a:ext>
            </a:extLst>
          </p:cNvPr>
          <p:cNvSpPr txBox="1">
            <a:spLocks/>
          </p:cNvSpPr>
          <p:nvPr/>
        </p:nvSpPr>
        <p:spPr>
          <a:xfrm>
            <a:off x="838200" y="59681"/>
            <a:ext cx="10515600" cy="108918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52D6"/>
                </a:solidFill>
              </a:rPr>
              <a:t>Disentangled Representation</a:t>
            </a:r>
          </a:p>
          <a:p>
            <a:pPr algn="ctr"/>
            <a:r>
              <a:rPr lang="en-US" dirty="0">
                <a:solidFill>
                  <a:srgbClr val="0052D6"/>
                </a:solidFill>
              </a:rPr>
              <a:t>(Data Augmentation)</a:t>
            </a:r>
          </a:p>
        </p:txBody>
      </p:sp>
      <p:sp>
        <p:nvSpPr>
          <p:cNvPr id="10" name="TextBox 9">
            <a:extLst>
              <a:ext uri="{FF2B5EF4-FFF2-40B4-BE49-F238E27FC236}">
                <a16:creationId xmlns:a16="http://schemas.microsoft.com/office/drawing/2014/main" id="{72F32833-9F2D-4F5F-BF57-37C1A7D68222}"/>
              </a:ext>
            </a:extLst>
          </p:cNvPr>
          <p:cNvSpPr txBox="1"/>
          <p:nvPr/>
        </p:nvSpPr>
        <p:spPr>
          <a:xfrm>
            <a:off x="10046442" y="6153174"/>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327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E0B9-40A5-413C-BF34-CC516664DB04}"/>
              </a:ext>
            </a:extLst>
          </p:cNvPr>
          <p:cNvSpPr>
            <a:spLocks noGrp="1"/>
          </p:cNvSpPr>
          <p:nvPr>
            <p:ph type="title"/>
          </p:nvPr>
        </p:nvSpPr>
        <p:spPr>
          <a:xfrm>
            <a:off x="196948" y="140042"/>
            <a:ext cx="11774658" cy="1325563"/>
          </a:xfrm>
        </p:spPr>
        <p:txBody>
          <a:bodyPr/>
          <a:lstStyle/>
          <a:p>
            <a:pPr algn="ctr"/>
            <a:r>
              <a:rPr lang="en-US" b="1" dirty="0">
                <a:solidFill>
                  <a:srgbClr val="FF0000"/>
                </a:solidFill>
              </a:rPr>
              <a:t>Multi-Views</a:t>
            </a:r>
            <a:r>
              <a:rPr lang="en-US" dirty="0">
                <a:solidFill>
                  <a:srgbClr val="FF0000"/>
                </a:solidFill>
              </a:rPr>
              <a:t> --&gt; Multi-Resolutions </a:t>
            </a:r>
            <a:r>
              <a:rPr lang="en-US" dirty="0">
                <a:solidFill>
                  <a:srgbClr val="0052D6"/>
                </a:solidFill>
              </a:rPr>
              <a:t>are Yield Better Performance on Self-Supervised Frameworks</a:t>
            </a:r>
          </a:p>
        </p:txBody>
      </p:sp>
      <p:pic>
        <p:nvPicPr>
          <p:cNvPr id="3" name="Picture 2">
            <a:extLst>
              <a:ext uri="{FF2B5EF4-FFF2-40B4-BE49-F238E27FC236}">
                <a16:creationId xmlns:a16="http://schemas.microsoft.com/office/drawing/2014/main" id="{CEC10DCC-5E16-494C-88A8-DD215AC38069}"/>
              </a:ext>
            </a:extLst>
          </p:cNvPr>
          <p:cNvPicPr>
            <a:picLocks noChangeAspect="1"/>
          </p:cNvPicPr>
          <p:nvPr/>
        </p:nvPicPr>
        <p:blipFill>
          <a:blip r:embed="rId2"/>
          <a:stretch>
            <a:fillRect/>
          </a:stretch>
        </p:blipFill>
        <p:spPr>
          <a:xfrm>
            <a:off x="3503402" y="2235389"/>
            <a:ext cx="6190775" cy="2873496"/>
          </a:xfrm>
          <a:prstGeom prst="rect">
            <a:avLst/>
          </a:prstGeom>
        </p:spPr>
      </p:pic>
    </p:spTree>
    <p:extLst>
      <p:ext uri="{BB962C8B-B14F-4D97-AF65-F5344CB8AC3E}">
        <p14:creationId xmlns:p14="http://schemas.microsoft.com/office/powerpoint/2010/main" val="2981812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3DF7-5E36-4EF4-A25D-5A427B419FE2}"/>
              </a:ext>
            </a:extLst>
          </p:cNvPr>
          <p:cNvSpPr>
            <a:spLocks noGrp="1"/>
          </p:cNvSpPr>
          <p:nvPr>
            <p:ph type="title"/>
          </p:nvPr>
        </p:nvSpPr>
        <p:spPr>
          <a:xfrm>
            <a:off x="944732" y="2766218"/>
            <a:ext cx="10515600" cy="1325563"/>
          </a:xfrm>
        </p:spPr>
        <p:txBody>
          <a:bodyPr/>
          <a:lstStyle/>
          <a:p>
            <a:r>
              <a:rPr lang="en-US" dirty="0">
                <a:solidFill>
                  <a:srgbClr val="0052D6"/>
                </a:solidFill>
              </a:rPr>
              <a:t>Self-Supervised Learning + </a:t>
            </a:r>
            <a:r>
              <a:rPr lang="en-US" b="1" dirty="0">
                <a:solidFill>
                  <a:srgbClr val="0052D6"/>
                </a:solidFill>
              </a:rPr>
              <a:t>Regularization</a:t>
            </a:r>
            <a:r>
              <a:rPr lang="en-US" dirty="0">
                <a:solidFill>
                  <a:srgbClr val="0052D6"/>
                </a:solidFill>
              </a:rPr>
              <a:t> </a:t>
            </a:r>
          </a:p>
        </p:txBody>
      </p:sp>
    </p:spTree>
    <p:extLst>
      <p:ext uri="{BB962C8B-B14F-4D97-AF65-F5344CB8AC3E}">
        <p14:creationId xmlns:p14="http://schemas.microsoft.com/office/powerpoint/2010/main" val="3252202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DA90BA-3528-4CC2-BBD5-03FF129D0765}"/>
              </a:ext>
            </a:extLst>
          </p:cNvPr>
          <p:cNvSpPr txBox="1">
            <a:spLocks/>
          </p:cNvSpPr>
          <p:nvPr/>
        </p:nvSpPr>
        <p:spPr>
          <a:xfrm>
            <a:off x="348343" y="18256"/>
            <a:ext cx="11495314" cy="8517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Self-Supervised –Data Augmentation Regularization</a:t>
            </a:r>
          </a:p>
        </p:txBody>
      </p:sp>
      <p:sp>
        <p:nvSpPr>
          <p:cNvPr id="7" name="Rectangle 6">
            <a:extLst>
              <a:ext uri="{FF2B5EF4-FFF2-40B4-BE49-F238E27FC236}">
                <a16:creationId xmlns:a16="http://schemas.microsoft.com/office/drawing/2014/main" id="{1C759691-D233-4A77-B8DC-22C77D063B52}"/>
              </a:ext>
            </a:extLst>
          </p:cNvPr>
          <p:cNvSpPr/>
          <p:nvPr/>
        </p:nvSpPr>
        <p:spPr>
          <a:xfrm>
            <a:off x="289710" y="779195"/>
            <a:ext cx="11612579" cy="369332"/>
          </a:xfrm>
          <a:prstGeom prst="rect">
            <a:avLst/>
          </a:prstGeom>
        </p:spPr>
        <p:txBody>
          <a:bodyPr wrap="square">
            <a:spAutoFit/>
          </a:bodyPr>
          <a:lstStyle/>
          <a:p>
            <a:pPr lvl="0">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Un-Mix: Rethinking Image Mixtures for Unsupervised Visual Representation Learning </a:t>
            </a:r>
            <a:r>
              <a:rPr lang="en-US" dirty="0">
                <a:solidFill>
                  <a:prstClr val="black"/>
                </a:solidFill>
                <a:hlinkClick r:id="rId2"/>
              </a:rPr>
              <a:t>Paper</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1B9BA73-558D-40E0-B0B3-93537DCF233F}"/>
              </a:ext>
            </a:extLst>
          </p:cNvPr>
          <p:cNvPicPr>
            <a:picLocks noChangeAspect="1"/>
          </p:cNvPicPr>
          <p:nvPr/>
        </p:nvPicPr>
        <p:blipFill rotWithShape="1">
          <a:blip r:embed="rId3"/>
          <a:srcRect r="30738" b="20738"/>
          <a:stretch/>
        </p:blipFill>
        <p:spPr>
          <a:xfrm>
            <a:off x="3162397" y="1425526"/>
            <a:ext cx="4396644" cy="5248116"/>
          </a:xfrm>
          <a:prstGeom prst="rect">
            <a:avLst/>
          </a:prstGeom>
        </p:spPr>
      </p:pic>
      <p:sp>
        <p:nvSpPr>
          <p:cNvPr id="9" name="TextBox 8">
            <a:extLst>
              <a:ext uri="{FF2B5EF4-FFF2-40B4-BE49-F238E27FC236}">
                <a16:creationId xmlns:a16="http://schemas.microsoft.com/office/drawing/2014/main" id="{3C67CF7B-06F5-4F06-84D6-1419CB231C98}"/>
              </a:ext>
            </a:extLst>
          </p:cNvPr>
          <p:cNvSpPr txBox="1"/>
          <p:nvPr/>
        </p:nvSpPr>
        <p:spPr>
          <a:xfrm>
            <a:off x="7964652" y="2547103"/>
            <a:ext cx="14701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a:extLst>
              <a:ext uri="{FF2B5EF4-FFF2-40B4-BE49-F238E27FC236}">
                <a16:creationId xmlns:a16="http://schemas.microsoft.com/office/drawing/2014/main" id="{5DD47339-4B70-4C88-966A-9E054B260FE1}"/>
              </a:ext>
            </a:extLst>
          </p:cNvPr>
          <p:cNvSpPr txBox="1"/>
          <p:nvPr/>
        </p:nvSpPr>
        <p:spPr>
          <a:xfrm>
            <a:off x="7964652" y="5787452"/>
            <a:ext cx="14701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525080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7C4A62-B05B-F94D-B586-C83A0A8125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9795" y="933755"/>
            <a:ext cx="10716181" cy="5157014"/>
          </a:xfrm>
        </p:spPr>
      </p:pic>
      <p:sp>
        <p:nvSpPr>
          <p:cNvPr id="6" name="Title 1">
            <a:extLst>
              <a:ext uri="{FF2B5EF4-FFF2-40B4-BE49-F238E27FC236}">
                <a16:creationId xmlns:a16="http://schemas.microsoft.com/office/drawing/2014/main" id="{FC68592E-CA8F-7745-8254-77526317DAF1}"/>
              </a:ext>
            </a:extLst>
          </p:cNvPr>
          <p:cNvSpPr txBox="1">
            <a:spLocks/>
          </p:cNvSpPr>
          <p:nvPr/>
        </p:nvSpPr>
        <p:spPr>
          <a:xfrm>
            <a:off x="69410" y="235386"/>
            <a:ext cx="12122590" cy="53184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Contrastive Learning Self-Supervised </a:t>
            </a:r>
          </a:p>
        </p:txBody>
      </p:sp>
    </p:spTree>
    <p:extLst>
      <p:ext uri="{BB962C8B-B14F-4D97-AF65-F5344CB8AC3E}">
        <p14:creationId xmlns:p14="http://schemas.microsoft.com/office/powerpoint/2010/main" val="370372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7C4A62-B05B-F94D-B586-C83A0A8125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023" y="969266"/>
            <a:ext cx="9741479" cy="4687952"/>
          </a:xfrm>
        </p:spPr>
      </p:pic>
      <p:sp>
        <p:nvSpPr>
          <p:cNvPr id="6" name="Title 1">
            <a:extLst>
              <a:ext uri="{FF2B5EF4-FFF2-40B4-BE49-F238E27FC236}">
                <a16:creationId xmlns:a16="http://schemas.microsoft.com/office/drawing/2014/main" id="{FC68592E-CA8F-7745-8254-77526317DAF1}"/>
              </a:ext>
            </a:extLst>
          </p:cNvPr>
          <p:cNvSpPr txBox="1">
            <a:spLocks/>
          </p:cNvSpPr>
          <p:nvPr/>
        </p:nvSpPr>
        <p:spPr>
          <a:xfrm>
            <a:off x="69410" y="97114"/>
            <a:ext cx="12122590" cy="53184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52D6"/>
                </a:solidFill>
                <a:effectLst/>
                <a:uLnTx/>
                <a:uFillTx/>
                <a:latin typeface="Calibri Light" panose="020F0302020204030204"/>
                <a:ea typeface="+mj-ea"/>
                <a:cs typeface="+mj-cs"/>
              </a:rPr>
              <a:t>Contrastive Learning Self-Supervised </a:t>
            </a:r>
          </a:p>
        </p:txBody>
      </p:sp>
      <p:pic>
        <p:nvPicPr>
          <p:cNvPr id="4" name="Picture 3">
            <a:extLst>
              <a:ext uri="{FF2B5EF4-FFF2-40B4-BE49-F238E27FC236}">
                <a16:creationId xmlns:a16="http://schemas.microsoft.com/office/drawing/2014/main" id="{CB2B4115-4BA3-4BA4-9DD2-096851CC3776}"/>
              </a:ext>
            </a:extLst>
          </p:cNvPr>
          <p:cNvPicPr>
            <a:picLocks noChangeAspect="1"/>
          </p:cNvPicPr>
          <p:nvPr/>
        </p:nvPicPr>
        <p:blipFill rotWithShape="1">
          <a:blip r:embed="rId3"/>
          <a:srcRect r="10271"/>
          <a:stretch/>
        </p:blipFill>
        <p:spPr>
          <a:xfrm>
            <a:off x="8182537" y="527533"/>
            <a:ext cx="4009463" cy="3469896"/>
          </a:xfrm>
          <a:prstGeom prst="rect">
            <a:avLst/>
          </a:prstGeom>
        </p:spPr>
      </p:pic>
      <p:sp>
        <p:nvSpPr>
          <p:cNvPr id="2" name="Multiplication Sign 1">
            <a:extLst>
              <a:ext uri="{FF2B5EF4-FFF2-40B4-BE49-F238E27FC236}">
                <a16:creationId xmlns:a16="http://schemas.microsoft.com/office/drawing/2014/main" id="{D7B43974-E6BD-4E7D-8002-B18960431CA6}"/>
              </a:ext>
            </a:extLst>
          </p:cNvPr>
          <p:cNvSpPr/>
          <p:nvPr/>
        </p:nvSpPr>
        <p:spPr>
          <a:xfrm>
            <a:off x="6037489" y="2547891"/>
            <a:ext cx="186431" cy="213064"/>
          </a:xfrm>
          <a:prstGeom prst="mathMultiply">
            <a:avLst/>
          </a:prstGeom>
          <a:solidFill>
            <a:srgbClr val="00B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F7BDF81B-8071-4A28-925F-EB3C4997C222}"/>
              </a:ext>
            </a:extLst>
          </p:cNvPr>
          <p:cNvSpPr/>
          <p:nvPr/>
        </p:nvSpPr>
        <p:spPr>
          <a:xfrm>
            <a:off x="5761088" y="2974019"/>
            <a:ext cx="186431" cy="213064"/>
          </a:xfrm>
          <a:prstGeom prst="mathMultiply">
            <a:avLst/>
          </a:prstGeom>
          <a:solidFill>
            <a:srgbClr val="00B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ication Sign 7">
            <a:extLst>
              <a:ext uri="{FF2B5EF4-FFF2-40B4-BE49-F238E27FC236}">
                <a16:creationId xmlns:a16="http://schemas.microsoft.com/office/drawing/2014/main" id="{BD0B174E-A26F-4B74-86A6-613FE8429562}"/>
              </a:ext>
            </a:extLst>
          </p:cNvPr>
          <p:cNvSpPr/>
          <p:nvPr/>
        </p:nvSpPr>
        <p:spPr>
          <a:xfrm>
            <a:off x="5578576" y="3527390"/>
            <a:ext cx="186431" cy="213064"/>
          </a:xfrm>
          <a:prstGeom prst="mathMultiply">
            <a:avLst/>
          </a:prstGeom>
          <a:solidFill>
            <a:srgbClr val="00B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7CF68494-3F29-4B8C-A43C-6E9BC9CDC4F3}"/>
              </a:ext>
            </a:extLst>
          </p:cNvPr>
          <p:cNvSpPr/>
          <p:nvPr/>
        </p:nvSpPr>
        <p:spPr>
          <a:xfrm>
            <a:off x="5574657" y="4132142"/>
            <a:ext cx="186431" cy="213064"/>
          </a:xfrm>
          <a:prstGeom prst="mathMultiply">
            <a:avLst/>
          </a:prstGeom>
          <a:solidFill>
            <a:srgbClr val="00B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B750EAD7-4C65-4FE4-A7D7-FFB920D990F1}"/>
              </a:ext>
            </a:extLst>
          </p:cNvPr>
          <p:cNvSpPr/>
          <p:nvPr/>
        </p:nvSpPr>
        <p:spPr>
          <a:xfrm>
            <a:off x="6223920" y="4339580"/>
            <a:ext cx="186431" cy="213064"/>
          </a:xfrm>
          <a:prstGeom prst="mathMultiply">
            <a:avLst/>
          </a:prstGeom>
          <a:solidFill>
            <a:srgbClr val="00B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ication Sign 10">
            <a:extLst>
              <a:ext uri="{FF2B5EF4-FFF2-40B4-BE49-F238E27FC236}">
                <a16:creationId xmlns:a16="http://schemas.microsoft.com/office/drawing/2014/main" id="{3F838A35-0AC1-48A9-90D5-A55EE22F36C5}"/>
              </a:ext>
            </a:extLst>
          </p:cNvPr>
          <p:cNvSpPr/>
          <p:nvPr/>
        </p:nvSpPr>
        <p:spPr>
          <a:xfrm>
            <a:off x="5925324" y="3482886"/>
            <a:ext cx="186431" cy="213064"/>
          </a:xfrm>
          <a:prstGeom prst="mathMultiply">
            <a:avLst/>
          </a:prstGeom>
          <a:solidFill>
            <a:srgbClr val="00B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7AFC8631-3BB0-4401-BE1F-6396A95D6F8A}"/>
              </a:ext>
            </a:extLst>
          </p:cNvPr>
          <p:cNvSpPr/>
          <p:nvPr/>
        </p:nvSpPr>
        <p:spPr>
          <a:xfrm>
            <a:off x="6151267" y="3021942"/>
            <a:ext cx="186431" cy="213064"/>
          </a:xfrm>
          <a:prstGeom prst="mathMultiply">
            <a:avLst/>
          </a:prstGeom>
          <a:solidFill>
            <a:srgbClr val="00B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396BB508-424A-45FE-8455-4123E09A4A62}"/>
              </a:ext>
            </a:extLst>
          </p:cNvPr>
          <p:cNvSpPr/>
          <p:nvPr/>
        </p:nvSpPr>
        <p:spPr>
          <a:xfrm>
            <a:off x="6410351" y="2654423"/>
            <a:ext cx="186431" cy="213064"/>
          </a:xfrm>
          <a:prstGeom prst="mathMultiply">
            <a:avLst/>
          </a:prstGeom>
          <a:solidFill>
            <a:srgbClr val="00B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18CBAFDF-CD6F-4CB8-BBEC-077EFF167C7E}"/>
              </a:ext>
            </a:extLst>
          </p:cNvPr>
          <p:cNvSpPr/>
          <p:nvPr/>
        </p:nvSpPr>
        <p:spPr>
          <a:xfrm>
            <a:off x="6018539" y="2244573"/>
            <a:ext cx="186431" cy="213064"/>
          </a:xfrm>
          <a:prstGeom prst="mathMultiply">
            <a:avLst/>
          </a:prstGeom>
          <a:solidFill>
            <a:srgbClr val="00B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916DC1AF-D680-4E7A-BC03-F3D478DAC4C4}"/>
              </a:ext>
            </a:extLst>
          </p:cNvPr>
          <p:cNvSpPr/>
          <p:nvPr/>
        </p:nvSpPr>
        <p:spPr>
          <a:xfrm>
            <a:off x="5849342" y="1967888"/>
            <a:ext cx="186431" cy="213064"/>
          </a:xfrm>
          <a:prstGeom prst="mathMultiply">
            <a:avLst/>
          </a:prstGeom>
          <a:solidFill>
            <a:srgbClr val="00B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E6E91267-AE19-48A2-96FD-FC06F12CFEC0}"/>
              </a:ext>
            </a:extLst>
          </p:cNvPr>
          <p:cNvSpPr/>
          <p:nvPr/>
        </p:nvSpPr>
        <p:spPr>
          <a:xfrm>
            <a:off x="5782608" y="2684413"/>
            <a:ext cx="186431" cy="213064"/>
          </a:xfrm>
          <a:prstGeom prst="mathMultiply">
            <a:avLst/>
          </a:prstGeom>
          <a:solidFill>
            <a:srgbClr val="00B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28AEE923-2CF5-4876-B87D-C50D9180AAC6}"/>
              </a:ext>
            </a:extLst>
          </p:cNvPr>
          <p:cNvCxnSpPr>
            <a:cxnSpLocks/>
          </p:cNvCxnSpPr>
          <p:nvPr/>
        </p:nvCxnSpPr>
        <p:spPr>
          <a:xfrm>
            <a:off x="5596177" y="2594213"/>
            <a:ext cx="209012" cy="166742"/>
          </a:xfrm>
          <a:prstGeom prst="straightConnector1">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DED5C46-F8CD-4841-BCDD-532466BF28FC}"/>
              </a:ext>
            </a:extLst>
          </p:cNvPr>
          <p:cNvCxnSpPr>
            <a:cxnSpLocks/>
          </p:cNvCxnSpPr>
          <p:nvPr/>
        </p:nvCxnSpPr>
        <p:spPr>
          <a:xfrm>
            <a:off x="5942557" y="2763424"/>
            <a:ext cx="209012" cy="166742"/>
          </a:xfrm>
          <a:prstGeom prst="straightConnector1">
            <a:avLst/>
          </a:prstGeom>
          <a:ln w="19050">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93F8109-670D-475A-8512-327FC1DF76CE}"/>
              </a:ext>
            </a:extLst>
          </p:cNvPr>
          <p:cNvPicPr>
            <a:picLocks noChangeAspect="1"/>
          </p:cNvPicPr>
          <p:nvPr/>
        </p:nvPicPr>
        <p:blipFill>
          <a:blip r:embed="rId4"/>
          <a:stretch>
            <a:fillRect/>
          </a:stretch>
        </p:blipFill>
        <p:spPr>
          <a:xfrm>
            <a:off x="8758518" y="4125484"/>
            <a:ext cx="2857500" cy="2324100"/>
          </a:xfrm>
          <a:prstGeom prst="rect">
            <a:avLst/>
          </a:prstGeom>
        </p:spPr>
      </p:pic>
    </p:spTree>
    <p:extLst>
      <p:ext uri="{BB962C8B-B14F-4D97-AF65-F5344CB8AC3E}">
        <p14:creationId xmlns:p14="http://schemas.microsoft.com/office/powerpoint/2010/main" val="351677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DA90BA-3528-4CC2-BBD5-03FF129D0765}"/>
              </a:ext>
            </a:extLst>
          </p:cNvPr>
          <p:cNvSpPr txBox="1">
            <a:spLocks/>
          </p:cNvSpPr>
          <p:nvPr/>
        </p:nvSpPr>
        <p:spPr>
          <a:xfrm>
            <a:off x="348343" y="18256"/>
            <a:ext cx="11495314" cy="8517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Self-Supervised –Data Augmentation Regularization</a:t>
            </a:r>
          </a:p>
        </p:txBody>
      </p:sp>
      <p:pic>
        <p:nvPicPr>
          <p:cNvPr id="5" name="Picture 4">
            <a:extLst>
              <a:ext uri="{FF2B5EF4-FFF2-40B4-BE49-F238E27FC236}">
                <a16:creationId xmlns:a16="http://schemas.microsoft.com/office/drawing/2014/main" id="{89CAABCD-8408-42E8-A9C7-2D758B7073A0}"/>
              </a:ext>
            </a:extLst>
          </p:cNvPr>
          <p:cNvPicPr>
            <a:picLocks noChangeAspect="1"/>
          </p:cNvPicPr>
          <p:nvPr/>
        </p:nvPicPr>
        <p:blipFill rotWithShape="1">
          <a:blip r:embed="rId2">
            <a:extLst>
              <a:ext uri="{28A0092B-C50C-407E-A947-70E740481C1C}">
                <a14:useLocalDpi xmlns:a14="http://schemas.microsoft.com/office/drawing/2010/main" val="0"/>
              </a:ext>
            </a:extLst>
          </a:blip>
          <a:srcRect b="25522"/>
          <a:stretch/>
        </p:blipFill>
        <p:spPr>
          <a:xfrm>
            <a:off x="231077" y="1865048"/>
            <a:ext cx="11612580" cy="4103263"/>
          </a:xfrm>
          <a:prstGeom prst="rect">
            <a:avLst/>
          </a:prstGeom>
        </p:spPr>
      </p:pic>
      <p:sp>
        <p:nvSpPr>
          <p:cNvPr id="7" name="Rectangle 6">
            <a:extLst>
              <a:ext uri="{FF2B5EF4-FFF2-40B4-BE49-F238E27FC236}">
                <a16:creationId xmlns:a16="http://schemas.microsoft.com/office/drawing/2014/main" id="{1C759691-D233-4A77-B8DC-22C77D063B52}"/>
              </a:ext>
            </a:extLst>
          </p:cNvPr>
          <p:cNvSpPr/>
          <p:nvPr/>
        </p:nvSpPr>
        <p:spPr>
          <a:xfrm>
            <a:off x="348342" y="1043355"/>
            <a:ext cx="1161257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ucida Grande"/>
                <a:ea typeface="+mn-ea"/>
                <a:cs typeface="+mn-cs"/>
              </a:rPr>
              <a:t>MixCo</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Mix-up Contrastive Learning for Visual Representation (</a:t>
            </a:r>
            <a:r>
              <a:rPr kumimoji="0" lang="en-US" sz="1800" b="1" i="0" u="none" strike="noStrike" kern="1200" cap="none" spc="0" normalizeH="0" baseline="0" noProof="0" dirty="0" err="1">
                <a:ln>
                  <a:noFill/>
                </a:ln>
                <a:solidFill>
                  <a:srgbClr val="000000"/>
                </a:solidFill>
                <a:effectLst/>
                <a:uLnTx/>
                <a:uFillTx/>
                <a:latin typeface="Lucida Grande"/>
                <a:ea typeface="+mn-ea"/>
                <a:cs typeface="+mn-cs"/>
              </a:rPr>
              <a:t>SimCLR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Contrastive Learning)</a:t>
            </a:r>
          </a:p>
        </p:txBody>
      </p:sp>
      <p:sp>
        <p:nvSpPr>
          <p:cNvPr id="8" name="TextBox 7">
            <a:extLst>
              <a:ext uri="{FF2B5EF4-FFF2-40B4-BE49-F238E27FC236}">
                <a16:creationId xmlns:a16="http://schemas.microsoft.com/office/drawing/2014/main" id="{FA2B7DAA-85CD-4FA5-BC12-FA29FA430E76}"/>
              </a:ext>
            </a:extLst>
          </p:cNvPr>
          <p:cNvSpPr txBox="1"/>
          <p:nvPr/>
        </p:nvSpPr>
        <p:spPr>
          <a:xfrm>
            <a:off x="528320" y="1506946"/>
            <a:ext cx="218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Paper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88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266832" y="2292743"/>
            <a:ext cx="1242597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dirty="0">
                <a:solidFill>
                  <a:schemeClr val="bg1"/>
                </a:solidFill>
              </a:rPr>
              <a:t>What’s the different Data Augmentation </a:t>
            </a:r>
            <a:br>
              <a:rPr lang="en-US" sz="4800" b="1" dirty="0">
                <a:solidFill>
                  <a:schemeClr val="bg1"/>
                </a:solidFill>
              </a:rPr>
            </a:br>
            <a:r>
              <a:rPr lang="en-US" sz="4800" b="1" dirty="0">
                <a:solidFill>
                  <a:schemeClr val="bg1"/>
                </a:solidFill>
              </a:rPr>
              <a:t>Self-Supervised &amp; Supervised </a:t>
            </a:r>
            <a:endParaRPr kumimoji="0" lang="en-US" sz="4800" b="1" i="0" u="none" strike="noStrike" kern="1200" cap="none" spc="0" normalizeH="0" baseline="0" noProof="0" dirty="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625693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A0DE-5BE7-EF47-98DA-25A0815D64DB}"/>
              </a:ext>
            </a:extLst>
          </p:cNvPr>
          <p:cNvSpPr>
            <a:spLocks noGrp="1"/>
          </p:cNvSpPr>
          <p:nvPr>
            <p:ph type="title"/>
          </p:nvPr>
        </p:nvSpPr>
        <p:spPr>
          <a:xfrm>
            <a:off x="1441882" y="72734"/>
            <a:ext cx="10515600" cy="642581"/>
          </a:xfrm>
        </p:spPr>
        <p:txBody>
          <a:bodyPr>
            <a:normAutofit fontScale="90000"/>
          </a:bodyPr>
          <a:lstStyle/>
          <a:p>
            <a:r>
              <a:rPr lang="en-TW" b="1" dirty="0"/>
              <a:t>Supervised – Data Augmentation </a:t>
            </a:r>
            <a:r>
              <a:rPr lang="en-TW" b="1" dirty="0">
                <a:solidFill>
                  <a:srgbClr val="FF0000"/>
                </a:solidFill>
              </a:rPr>
              <a:t>Core Values</a:t>
            </a:r>
          </a:p>
        </p:txBody>
      </p:sp>
      <p:pic>
        <p:nvPicPr>
          <p:cNvPr id="4" name="Content Placeholder 3">
            <a:extLst>
              <a:ext uri="{FF2B5EF4-FFF2-40B4-BE49-F238E27FC236}">
                <a16:creationId xmlns:a16="http://schemas.microsoft.com/office/drawing/2014/main" id="{EC694F74-4852-4DBC-8712-7CC3DB6CF104}"/>
              </a:ext>
            </a:extLst>
          </p:cNvPr>
          <p:cNvPicPr>
            <a:picLocks noGrp="1" noChangeAspect="1"/>
          </p:cNvPicPr>
          <p:nvPr>
            <p:ph idx="1"/>
          </p:nvPr>
        </p:nvPicPr>
        <p:blipFill>
          <a:blip r:embed="rId2"/>
          <a:stretch>
            <a:fillRect/>
          </a:stretch>
        </p:blipFill>
        <p:spPr>
          <a:xfrm>
            <a:off x="5087193" y="1247126"/>
            <a:ext cx="5754978" cy="4773509"/>
          </a:xfrm>
          <a:prstGeom prst="rect">
            <a:avLst/>
          </a:prstGeom>
        </p:spPr>
      </p:pic>
      <p:sp>
        <p:nvSpPr>
          <p:cNvPr id="5" name="Rectangle 4">
            <a:extLst>
              <a:ext uri="{FF2B5EF4-FFF2-40B4-BE49-F238E27FC236}">
                <a16:creationId xmlns:a16="http://schemas.microsoft.com/office/drawing/2014/main" id="{547EF038-61A2-43BD-BCAE-8740CBE84EE0}"/>
              </a:ext>
            </a:extLst>
          </p:cNvPr>
          <p:cNvSpPr/>
          <p:nvPr/>
        </p:nvSpPr>
        <p:spPr>
          <a:xfrm>
            <a:off x="360783" y="1511559"/>
            <a:ext cx="5320925" cy="2276008"/>
          </a:xfrm>
          <a:prstGeom prst="rect">
            <a:avLst/>
          </a:prstGeom>
        </p:spPr>
        <p:txBody>
          <a:bodyPr wrap="square">
            <a:spAutoFit/>
          </a:bodyPr>
          <a:lstStyle/>
          <a:p>
            <a:pPr>
              <a:lnSpc>
                <a:spcPct val="250000"/>
              </a:lnSpc>
            </a:pPr>
            <a:r>
              <a:rPr lang="en-US" sz="2000" dirty="0"/>
              <a:t>“find a maximally </a:t>
            </a:r>
            <a:r>
              <a:rPr lang="en-US" sz="2000" b="1" dirty="0">
                <a:solidFill>
                  <a:srgbClr val="C00000"/>
                </a:solidFill>
              </a:rPr>
              <a:t>compressed mapping </a:t>
            </a:r>
            <a:r>
              <a:rPr lang="en-US" sz="2000" dirty="0"/>
              <a:t>of the input variable that </a:t>
            </a:r>
            <a:r>
              <a:rPr lang="en-US" sz="2000" b="1" dirty="0">
                <a:solidFill>
                  <a:srgbClr val="C00000"/>
                </a:solidFill>
              </a:rPr>
              <a:t>preserves</a:t>
            </a:r>
            <a:r>
              <a:rPr lang="en-US" sz="2000" dirty="0"/>
              <a:t> as much as possible the information on the output variable.” </a:t>
            </a:r>
          </a:p>
        </p:txBody>
      </p:sp>
    </p:spTree>
    <p:extLst>
      <p:ext uri="{BB962C8B-B14F-4D97-AF65-F5344CB8AC3E}">
        <p14:creationId xmlns:p14="http://schemas.microsoft.com/office/powerpoint/2010/main" val="75205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07DB5A-F6D7-4544-B787-81942D5B5F94}"/>
              </a:ext>
            </a:extLst>
          </p:cNvPr>
          <p:cNvSpPr/>
          <p:nvPr/>
        </p:nvSpPr>
        <p:spPr>
          <a:xfrm>
            <a:off x="838200" y="1710622"/>
            <a:ext cx="10515600" cy="3636060"/>
          </a:xfrm>
          <a:prstGeom prst="rect">
            <a:avLst/>
          </a:prstGeom>
        </p:spPr>
        <p:txBody>
          <a:bodyPr wrap="square">
            <a:spAutoFit/>
          </a:bodyPr>
          <a:lstStyle/>
          <a:p>
            <a:pPr>
              <a:lnSpc>
                <a:spcPct val="250000"/>
              </a:lnSpc>
            </a:pPr>
            <a:r>
              <a:rPr lang="en-US" sz="2400" dirty="0"/>
              <a:t>Train a machine learning model, what you’re really doing is tuning its parameters such that it can map a particular input (say, an image) to some output (a label). Our optimization goal is to chase that sweet spot where our model’s loss is low, which happens when your parameters are tuned in the right way.</a:t>
            </a:r>
          </a:p>
        </p:txBody>
      </p:sp>
      <p:sp>
        <p:nvSpPr>
          <p:cNvPr id="5" name="Title 1">
            <a:extLst>
              <a:ext uri="{FF2B5EF4-FFF2-40B4-BE49-F238E27FC236}">
                <a16:creationId xmlns:a16="http://schemas.microsoft.com/office/drawing/2014/main" id="{359C5EA5-2E7B-45C8-A798-F889D4686A20}"/>
              </a:ext>
            </a:extLst>
          </p:cNvPr>
          <p:cNvSpPr txBox="1">
            <a:spLocks/>
          </p:cNvSpPr>
          <p:nvPr/>
        </p:nvSpPr>
        <p:spPr>
          <a:xfrm>
            <a:off x="838200" y="639521"/>
            <a:ext cx="10515600" cy="64258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TW" b="1" dirty="0"/>
              <a:t>Supervised – Data Augmentation </a:t>
            </a:r>
            <a:r>
              <a:rPr lang="en-TW" b="1" dirty="0">
                <a:solidFill>
                  <a:srgbClr val="FF0000"/>
                </a:solidFill>
              </a:rPr>
              <a:t>Core Values</a:t>
            </a:r>
          </a:p>
        </p:txBody>
      </p:sp>
    </p:spTree>
    <p:extLst>
      <p:ext uri="{BB962C8B-B14F-4D97-AF65-F5344CB8AC3E}">
        <p14:creationId xmlns:p14="http://schemas.microsoft.com/office/powerpoint/2010/main" val="436628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70D3-3538-8A45-8099-B52E27FD5DB4}"/>
              </a:ext>
            </a:extLst>
          </p:cNvPr>
          <p:cNvSpPr>
            <a:spLocks noGrp="1"/>
          </p:cNvSpPr>
          <p:nvPr>
            <p:ph type="title"/>
          </p:nvPr>
        </p:nvSpPr>
        <p:spPr>
          <a:xfrm>
            <a:off x="804038" y="1"/>
            <a:ext cx="11270942" cy="852256"/>
          </a:xfrm>
        </p:spPr>
        <p:txBody>
          <a:bodyPr/>
          <a:lstStyle/>
          <a:p>
            <a:r>
              <a:rPr lang="en-TW" dirty="0"/>
              <a:t>Self-Supervised Data Augmentation </a:t>
            </a:r>
            <a:r>
              <a:rPr lang="en-TW" b="1" dirty="0">
                <a:solidFill>
                  <a:srgbClr val="FF0000"/>
                </a:solidFill>
              </a:rPr>
              <a:t>Core Values</a:t>
            </a:r>
          </a:p>
        </p:txBody>
      </p:sp>
      <p:pic>
        <p:nvPicPr>
          <p:cNvPr id="4" name="Picture 3">
            <a:extLst>
              <a:ext uri="{FF2B5EF4-FFF2-40B4-BE49-F238E27FC236}">
                <a16:creationId xmlns:a16="http://schemas.microsoft.com/office/drawing/2014/main" id="{9911A0D1-558E-44F0-ABAA-D70CE4236B8C}"/>
              </a:ext>
            </a:extLst>
          </p:cNvPr>
          <p:cNvPicPr>
            <a:picLocks noChangeAspect="1"/>
          </p:cNvPicPr>
          <p:nvPr/>
        </p:nvPicPr>
        <p:blipFill>
          <a:blip r:embed="rId2"/>
          <a:stretch>
            <a:fillRect/>
          </a:stretch>
        </p:blipFill>
        <p:spPr>
          <a:xfrm>
            <a:off x="3004818" y="1358760"/>
            <a:ext cx="6023772" cy="5136710"/>
          </a:xfrm>
          <a:prstGeom prst="rect">
            <a:avLst/>
          </a:prstGeom>
        </p:spPr>
      </p:pic>
    </p:spTree>
    <p:extLst>
      <p:ext uri="{BB962C8B-B14F-4D97-AF65-F5344CB8AC3E}">
        <p14:creationId xmlns:p14="http://schemas.microsoft.com/office/powerpoint/2010/main" val="3947061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A70409-4B92-4830-B13B-35401A166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393" y="1590211"/>
            <a:ext cx="8985213" cy="5054182"/>
          </a:xfrm>
          <a:prstGeom prst="rect">
            <a:avLst/>
          </a:prstGeom>
        </p:spPr>
      </p:pic>
      <p:sp>
        <p:nvSpPr>
          <p:cNvPr id="8" name="TextBox 7">
            <a:extLst>
              <a:ext uri="{FF2B5EF4-FFF2-40B4-BE49-F238E27FC236}">
                <a16:creationId xmlns:a16="http://schemas.microsoft.com/office/drawing/2014/main" id="{AA9D264E-E1FB-40CE-ABD5-F4F1F33A71F2}"/>
              </a:ext>
            </a:extLst>
          </p:cNvPr>
          <p:cNvSpPr txBox="1"/>
          <p:nvPr/>
        </p:nvSpPr>
        <p:spPr>
          <a:xfrm>
            <a:off x="9084142" y="6428987"/>
            <a:ext cx="33859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Image source:</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 Link address</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15A5542-AD3D-4D1E-A967-8257120990FE}"/>
              </a:ext>
            </a:extLst>
          </p:cNvPr>
          <p:cNvSpPr txBox="1"/>
          <p:nvPr/>
        </p:nvSpPr>
        <p:spPr>
          <a:xfrm>
            <a:off x="0" y="1128546"/>
            <a:ext cx="80342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Shape – Size – Geometric Representations</a:t>
            </a:r>
          </a:p>
        </p:txBody>
      </p:sp>
      <p:sp>
        <p:nvSpPr>
          <p:cNvPr id="10" name="Title 1">
            <a:extLst>
              <a:ext uri="{FF2B5EF4-FFF2-40B4-BE49-F238E27FC236}">
                <a16:creationId xmlns:a16="http://schemas.microsoft.com/office/drawing/2014/main" id="{085E4B07-710A-4EE0-BE54-856864085EAC}"/>
              </a:ext>
            </a:extLst>
          </p:cNvPr>
          <p:cNvSpPr txBox="1">
            <a:spLocks/>
          </p:cNvSpPr>
          <p:nvPr/>
        </p:nvSpPr>
        <p:spPr>
          <a:xfrm>
            <a:off x="838200" y="59681"/>
            <a:ext cx="10515600" cy="108918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52D6"/>
                </a:solidFill>
              </a:rPr>
              <a:t>Disentangled Representation</a:t>
            </a:r>
          </a:p>
          <a:p>
            <a:pPr algn="ctr"/>
            <a:r>
              <a:rPr lang="en-US" dirty="0">
                <a:solidFill>
                  <a:srgbClr val="0052D6"/>
                </a:solidFill>
              </a:rPr>
              <a:t>Data Augmentation</a:t>
            </a:r>
          </a:p>
        </p:txBody>
      </p:sp>
    </p:spTree>
    <p:extLst>
      <p:ext uri="{BB962C8B-B14F-4D97-AF65-F5344CB8AC3E}">
        <p14:creationId xmlns:p14="http://schemas.microsoft.com/office/powerpoint/2010/main" val="14650770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70D3-3538-8A45-8099-B52E27FD5DB4}"/>
              </a:ext>
            </a:extLst>
          </p:cNvPr>
          <p:cNvSpPr>
            <a:spLocks noGrp="1"/>
          </p:cNvSpPr>
          <p:nvPr>
            <p:ph type="title"/>
          </p:nvPr>
        </p:nvSpPr>
        <p:spPr>
          <a:xfrm>
            <a:off x="804038" y="1"/>
            <a:ext cx="11270942" cy="852256"/>
          </a:xfrm>
        </p:spPr>
        <p:txBody>
          <a:bodyPr/>
          <a:lstStyle/>
          <a:p>
            <a:r>
              <a:rPr lang="en-TW" dirty="0">
                <a:solidFill>
                  <a:srgbClr val="0052D6"/>
                </a:solidFill>
              </a:rPr>
              <a:t>Self-Supervised Data Augmentation </a:t>
            </a:r>
            <a:r>
              <a:rPr lang="en-TW" b="1" dirty="0">
                <a:solidFill>
                  <a:srgbClr val="FF0000"/>
                </a:solidFill>
              </a:rPr>
              <a:t>Core Values</a:t>
            </a:r>
          </a:p>
        </p:txBody>
      </p:sp>
      <p:pic>
        <p:nvPicPr>
          <p:cNvPr id="4" name="Picture 3">
            <a:extLst>
              <a:ext uri="{FF2B5EF4-FFF2-40B4-BE49-F238E27FC236}">
                <a16:creationId xmlns:a16="http://schemas.microsoft.com/office/drawing/2014/main" id="{9911A0D1-558E-44F0-ABAA-D70CE4236B8C}"/>
              </a:ext>
            </a:extLst>
          </p:cNvPr>
          <p:cNvPicPr>
            <a:picLocks noChangeAspect="1"/>
          </p:cNvPicPr>
          <p:nvPr/>
        </p:nvPicPr>
        <p:blipFill>
          <a:blip r:embed="rId2"/>
          <a:stretch>
            <a:fillRect/>
          </a:stretch>
        </p:blipFill>
        <p:spPr>
          <a:xfrm>
            <a:off x="0" y="1154572"/>
            <a:ext cx="4643021" cy="3959289"/>
          </a:xfrm>
          <a:prstGeom prst="rect">
            <a:avLst/>
          </a:prstGeom>
        </p:spPr>
      </p:pic>
      <p:pic>
        <p:nvPicPr>
          <p:cNvPr id="5" name="Picture 4">
            <a:extLst>
              <a:ext uri="{FF2B5EF4-FFF2-40B4-BE49-F238E27FC236}">
                <a16:creationId xmlns:a16="http://schemas.microsoft.com/office/drawing/2014/main" id="{6A31B6AD-7732-48FC-B13A-E6755C38BFEB}"/>
              </a:ext>
            </a:extLst>
          </p:cNvPr>
          <p:cNvPicPr>
            <a:picLocks noChangeAspect="1"/>
          </p:cNvPicPr>
          <p:nvPr/>
        </p:nvPicPr>
        <p:blipFill>
          <a:blip r:embed="rId3"/>
          <a:stretch>
            <a:fillRect/>
          </a:stretch>
        </p:blipFill>
        <p:spPr>
          <a:xfrm>
            <a:off x="4767308" y="1285731"/>
            <a:ext cx="7269293" cy="2762485"/>
          </a:xfrm>
          <a:prstGeom prst="rect">
            <a:avLst/>
          </a:prstGeom>
        </p:spPr>
      </p:pic>
    </p:spTree>
    <p:extLst>
      <p:ext uri="{BB962C8B-B14F-4D97-AF65-F5344CB8AC3E}">
        <p14:creationId xmlns:p14="http://schemas.microsoft.com/office/powerpoint/2010/main" val="2093874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328976" y="2274987"/>
            <a:ext cx="12425972"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Proposed Multi-Augmentation Strategy.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(1. Defined – 2.Policy – 3.Random)</a:t>
            </a: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Tree>
    <p:extLst>
      <p:ext uri="{BB962C8B-B14F-4D97-AF65-F5344CB8AC3E}">
        <p14:creationId xmlns:p14="http://schemas.microsoft.com/office/powerpoint/2010/main" val="4184239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735C-EE31-4728-BC33-6C7ADD795579}"/>
              </a:ext>
            </a:extLst>
          </p:cNvPr>
          <p:cNvSpPr>
            <a:spLocks noGrp="1"/>
          </p:cNvSpPr>
          <p:nvPr>
            <p:ph type="title"/>
          </p:nvPr>
        </p:nvSpPr>
        <p:spPr>
          <a:xfrm>
            <a:off x="45128" y="0"/>
            <a:ext cx="12101743" cy="727969"/>
          </a:xfrm>
        </p:spPr>
        <p:txBody>
          <a:bodyPr/>
          <a:lstStyle/>
          <a:p>
            <a:pPr algn="ctr"/>
            <a:r>
              <a:rPr lang="en-US" b="1" dirty="0">
                <a:solidFill>
                  <a:srgbClr val="FF0000"/>
                </a:solidFill>
              </a:rPr>
              <a:t>Objectives</a:t>
            </a:r>
          </a:p>
        </p:txBody>
      </p:sp>
      <p:sp>
        <p:nvSpPr>
          <p:cNvPr id="3" name="Content Placeholder 2">
            <a:extLst>
              <a:ext uri="{FF2B5EF4-FFF2-40B4-BE49-F238E27FC236}">
                <a16:creationId xmlns:a16="http://schemas.microsoft.com/office/drawing/2014/main" id="{08E82A73-5BFB-4BD9-9AD4-2BF7B605668F}"/>
              </a:ext>
            </a:extLst>
          </p:cNvPr>
          <p:cNvSpPr>
            <a:spLocks noGrp="1"/>
          </p:cNvSpPr>
          <p:nvPr>
            <p:ph idx="1"/>
          </p:nvPr>
        </p:nvSpPr>
        <p:spPr>
          <a:xfrm>
            <a:off x="187909" y="896646"/>
            <a:ext cx="11816179" cy="5584054"/>
          </a:xfrm>
        </p:spPr>
        <p:txBody>
          <a:bodyPr>
            <a:normAutofit lnSpcReduction="10000"/>
          </a:bodyPr>
          <a:lstStyle/>
          <a:p>
            <a:r>
              <a:rPr lang="en-US" dirty="0"/>
              <a:t>Finding the </a:t>
            </a:r>
            <a:r>
              <a:rPr lang="en-US" b="1" dirty="0"/>
              <a:t>optimal strategy </a:t>
            </a:r>
            <a:r>
              <a:rPr lang="en-US" dirty="0"/>
              <a:t>of Data Augmentation for Self-Supervised (Representation Learning)</a:t>
            </a:r>
          </a:p>
          <a:p>
            <a:pPr marL="0" indent="0">
              <a:buNone/>
            </a:pPr>
            <a:endParaRPr lang="en-US" dirty="0"/>
          </a:p>
          <a:p>
            <a:r>
              <a:rPr lang="en-US" dirty="0"/>
              <a:t>Finding the </a:t>
            </a:r>
            <a:r>
              <a:rPr lang="en-US" b="1" dirty="0"/>
              <a:t>efficient – Adaptable </a:t>
            </a:r>
            <a:r>
              <a:rPr lang="en-US" dirty="0"/>
              <a:t>for different tasks domains in images (Natural, Cartoon, Medical )</a:t>
            </a:r>
          </a:p>
          <a:p>
            <a:pPr marL="0" indent="0">
              <a:buNone/>
            </a:pPr>
            <a:endParaRPr lang="en-US" dirty="0"/>
          </a:p>
          <a:p>
            <a:r>
              <a:rPr lang="en-US" b="1" dirty="0"/>
              <a:t>Multi-Strategies</a:t>
            </a:r>
            <a:r>
              <a:rPr lang="en-US" dirty="0"/>
              <a:t> (Representation Learning Differently)</a:t>
            </a:r>
          </a:p>
          <a:p>
            <a:pPr marL="0" indent="0">
              <a:buNone/>
            </a:pPr>
            <a:r>
              <a:rPr lang="en-US" dirty="0"/>
              <a:t>(The effective of Multiple strategy on Representation Learning)</a:t>
            </a:r>
          </a:p>
          <a:p>
            <a:pPr marL="0" indent="0">
              <a:buNone/>
            </a:pPr>
            <a:endParaRPr lang="en-US" dirty="0"/>
          </a:p>
          <a:p>
            <a:r>
              <a:rPr lang="en-US" b="1" dirty="0"/>
              <a:t>Robustness</a:t>
            </a:r>
            <a:r>
              <a:rPr lang="en-US" dirty="0"/>
              <a:t> of Representation Learning with </a:t>
            </a:r>
            <a:r>
              <a:rPr lang="en-US" b="1" dirty="0">
                <a:solidFill>
                  <a:srgbClr val="FF0000"/>
                </a:solidFill>
              </a:rPr>
              <a:t>Regularization</a:t>
            </a:r>
            <a:endParaRPr lang="en-US" dirty="0">
              <a:solidFill>
                <a:srgbClr val="FF0000"/>
              </a:solidFill>
            </a:endParaRPr>
          </a:p>
          <a:p>
            <a:pPr marL="457200" lvl="1" indent="0">
              <a:buNone/>
            </a:pPr>
            <a:r>
              <a:rPr lang="en-US" dirty="0"/>
              <a:t>+ Contrastive Learning (Positive – Negative) + </a:t>
            </a:r>
            <a:r>
              <a:rPr lang="en-US" b="1" dirty="0"/>
              <a:t>Semi-Positive</a:t>
            </a:r>
            <a:r>
              <a:rPr lang="en-US" dirty="0"/>
              <a:t> (Increasing semantically Representation)</a:t>
            </a:r>
          </a:p>
          <a:p>
            <a:pPr marL="457200" lvl="1" indent="0">
              <a:buNone/>
            </a:pPr>
            <a:r>
              <a:rPr lang="en-US" dirty="0"/>
              <a:t>+ Non-Contrastive Learning(</a:t>
            </a:r>
            <a:r>
              <a:rPr lang="en-US" b="1" dirty="0"/>
              <a:t>Positive only</a:t>
            </a:r>
            <a:r>
              <a:rPr lang="en-US" dirty="0"/>
              <a:t>) + </a:t>
            </a:r>
            <a:r>
              <a:rPr lang="en-US" b="1" dirty="0"/>
              <a:t>Semi-Positive</a:t>
            </a:r>
          </a:p>
          <a:p>
            <a:pPr marL="457200" lvl="1"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0558011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D001-D657-DD4A-8DEC-23D6AE64B7BE}"/>
              </a:ext>
            </a:extLst>
          </p:cNvPr>
          <p:cNvSpPr>
            <a:spLocks noGrp="1"/>
          </p:cNvSpPr>
          <p:nvPr>
            <p:ph type="title"/>
          </p:nvPr>
        </p:nvSpPr>
        <p:spPr>
          <a:xfrm>
            <a:off x="838200" y="0"/>
            <a:ext cx="10515600" cy="878889"/>
          </a:xfrm>
        </p:spPr>
        <p:txBody>
          <a:bodyPr/>
          <a:lstStyle/>
          <a:p>
            <a:pPr algn="ctr"/>
            <a:r>
              <a:rPr lang="en-TW" b="1" dirty="0"/>
              <a:t>Combination Data Augmentation Strategies</a:t>
            </a:r>
          </a:p>
        </p:txBody>
      </p:sp>
      <p:sp>
        <p:nvSpPr>
          <p:cNvPr id="4" name="Rounded Rectangle 3">
            <a:extLst>
              <a:ext uri="{FF2B5EF4-FFF2-40B4-BE49-F238E27FC236}">
                <a16:creationId xmlns:a16="http://schemas.microsoft.com/office/drawing/2014/main" id="{B59B3721-F7CA-FA44-902C-D8CAEFF5C589}"/>
              </a:ext>
            </a:extLst>
          </p:cNvPr>
          <p:cNvSpPr/>
          <p:nvPr/>
        </p:nvSpPr>
        <p:spPr>
          <a:xfrm>
            <a:off x="306860" y="2784389"/>
            <a:ext cx="4658497" cy="174230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b="1" dirty="0"/>
              <a:t>Supervised Data Augmentation </a:t>
            </a:r>
          </a:p>
        </p:txBody>
      </p:sp>
      <p:sp>
        <p:nvSpPr>
          <p:cNvPr id="5" name="Rounded Rectangle 4">
            <a:extLst>
              <a:ext uri="{FF2B5EF4-FFF2-40B4-BE49-F238E27FC236}">
                <a16:creationId xmlns:a16="http://schemas.microsoft.com/office/drawing/2014/main" id="{19FAFCE8-C6FA-4D45-853A-8C97454D90A1}"/>
              </a:ext>
            </a:extLst>
          </p:cNvPr>
          <p:cNvSpPr/>
          <p:nvPr/>
        </p:nvSpPr>
        <p:spPr>
          <a:xfrm>
            <a:off x="7094837" y="2784389"/>
            <a:ext cx="4790303" cy="165168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b="1" dirty="0"/>
              <a:t>Self-Supervised Data Augmentation </a:t>
            </a:r>
          </a:p>
        </p:txBody>
      </p:sp>
      <p:sp>
        <p:nvSpPr>
          <p:cNvPr id="6" name="Curved Left Arrow 5">
            <a:extLst>
              <a:ext uri="{FF2B5EF4-FFF2-40B4-BE49-F238E27FC236}">
                <a16:creationId xmlns:a16="http://schemas.microsoft.com/office/drawing/2014/main" id="{950BCA46-3FB2-2744-9901-753112E580D3}"/>
              </a:ext>
            </a:extLst>
          </p:cNvPr>
          <p:cNvSpPr/>
          <p:nvPr/>
        </p:nvSpPr>
        <p:spPr>
          <a:xfrm rot="10800000" flipH="1">
            <a:off x="6099090" y="2829696"/>
            <a:ext cx="603423" cy="16516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7" name="Curved Right Arrow 6">
            <a:extLst>
              <a:ext uri="{FF2B5EF4-FFF2-40B4-BE49-F238E27FC236}">
                <a16:creationId xmlns:a16="http://schemas.microsoft.com/office/drawing/2014/main" id="{C02910F7-B723-C14B-8FB8-0BC63DF57250}"/>
              </a:ext>
            </a:extLst>
          </p:cNvPr>
          <p:cNvSpPr/>
          <p:nvPr/>
        </p:nvSpPr>
        <p:spPr>
          <a:xfrm>
            <a:off x="5313403" y="2875004"/>
            <a:ext cx="603423" cy="16516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Tree>
    <p:extLst>
      <p:ext uri="{BB962C8B-B14F-4D97-AF65-F5344CB8AC3E}">
        <p14:creationId xmlns:p14="http://schemas.microsoft.com/office/powerpoint/2010/main" val="23758447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5B23-89C4-43A2-89F5-6F7E7E08A682}"/>
              </a:ext>
            </a:extLst>
          </p:cNvPr>
          <p:cNvSpPr>
            <a:spLocks noGrp="1"/>
          </p:cNvSpPr>
          <p:nvPr>
            <p:ph type="title"/>
          </p:nvPr>
        </p:nvSpPr>
        <p:spPr>
          <a:xfrm>
            <a:off x="321454" y="101560"/>
            <a:ext cx="11990560" cy="440633"/>
          </a:xfrm>
        </p:spPr>
        <p:txBody>
          <a:bodyPr>
            <a:normAutofit fontScale="90000"/>
          </a:bodyPr>
          <a:lstStyle/>
          <a:p>
            <a:pPr algn="ctr"/>
            <a:r>
              <a:rPr lang="en-US" b="1" dirty="0">
                <a:solidFill>
                  <a:srgbClr val="0070C0"/>
                </a:solidFill>
              </a:rPr>
              <a:t>Multi-Strategies Augmentation</a:t>
            </a:r>
          </a:p>
        </p:txBody>
      </p:sp>
      <p:pic>
        <p:nvPicPr>
          <p:cNvPr id="4" name="Picture 3">
            <a:extLst>
              <a:ext uri="{FF2B5EF4-FFF2-40B4-BE49-F238E27FC236}">
                <a16:creationId xmlns:a16="http://schemas.microsoft.com/office/drawing/2014/main" id="{0813A03C-F8C5-4FED-B354-784F98B6875C}"/>
              </a:ext>
            </a:extLst>
          </p:cNvPr>
          <p:cNvPicPr>
            <a:picLocks noChangeAspect="1"/>
          </p:cNvPicPr>
          <p:nvPr/>
        </p:nvPicPr>
        <p:blipFill rotWithShape="1">
          <a:blip r:embed="rId2"/>
          <a:srcRect b="68857"/>
          <a:stretch/>
        </p:blipFill>
        <p:spPr>
          <a:xfrm>
            <a:off x="5765204" y="1648659"/>
            <a:ext cx="6426796" cy="1396382"/>
          </a:xfrm>
          <a:prstGeom prst="rect">
            <a:avLst/>
          </a:prstGeom>
        </p:spPr>
      </p:pic>
      <p:pic>
        <p:nvPicPr>
          <p:cNvPr id="13" name="Picture 12">
            <a:extLst>
              <a:ext uri="{FF2B5EF4-FFF2-40B4-BE49-F238E27FC236}">
                <a16:creationId xmlns:a16="http://schemas.microsoft.com/office/drawing/2014/main" id="{3166C5F0-3781-4BD2-B0D4-FA5A4D9D5130}"/>
              </a:ext>
            </a:extLst>
          </p:cNvPr>
          <p:cNvPicPr>
            <a:picLocks noChangeAspect="1"/>
          </p:cNvPicPr>
          <p:nvPr/>
        </p:nvPicPr>
        <p:blipFill>
          <a:blip r:embed="rId3"/>
          <a:stretch>
            <a:fillRect/>
          </a:stretch>
        </p:blipFill>
        <p:spPr>
          <a:xfrm>
            <a:off x="303970" y="1227184"/>
            <a:ext cx="4262520" cy="2518392"/>
          </a:xfrm>
          <a:prstGeom prst="rect">
            <a:avLst/>
          </a:prstGeom>
        </p:spPr>
      </p:pic>
      <p:sp>
        <p:nvSpPr>
          <p:cNvPr id="14" name="TextBox 13">
            <a:extLst>
              <a:ext uri="{FF2B5EF4-FFF2-40B4-BE49-F238E27FC236}">
                <a16:creationId xmlns:a16="http://schemas.microsoft.com/office/drawing/2014/main" id="{A187BD42-AB0E-4D4A-A015-2EBE16EB1B0F}"/>
              </a:ext>
            </a:extLst>
          </p:cNvPr>
          <p:cNvSpPr txBox="1"/>
          <p:nvPr/>
        </p:nvSpPr>
        <p:spPr>
          <a:xfrm>
            <a:off x="321454" y="734878"/>
            <a:ext cx="49792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Light" panose="020F0302020204030204"/>
                <a:ea typeface="+mn-ea"/>
                <a:cs typeface="+mn-cs"/>
              </a:rPr>
              <a:t>Baseline</a:t>
            </a:r>
            <a:r>
              <a:rPr kumimoji="0" lang="en-US" sz="2000" i="0" u="none" strike="noStrike" kern="1200" cap="none" spc="0" normalizeH="0" baseline="0" noProof="0" dirty="0">
                <a:ln>
                  <a:noFill/>
                </a:ln>
                <a:solidFill>
                  <a:srgbClr val="0070C0"/>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0000"/>
                </a:solidFill>
                <a:effectLst/>
                <a:uLnTx/>
                <a:uFillTx/>
                <a:latin typeface="Calibri Light" panose="020F0302020204030204"/>
                <a:ea typeface="+mn-ea"/>
                <a:cs typeface="+mn-cs"/>
              </a:rPr>
              <a:t>Handcrafted</a:t>
            </a:r>
            <a:r>
              <a:rPr kumimoji="0" lang="en-US" sz="2000" i="0" u="none" strike="noStrike" kern="1200" cap="none" spc="0" normalizeH="0" baseline="0" noProof="0" dirty="0">
                <a:ln>
                  <a:noFill/>
                </a:ln>
                <a:solidFill>
                  <a:srgbClr val="0070C0"/>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0070C0"/>
                </a:solidFill>
                <a:effectLst/>
                <a:uLnTx/>
                <a:uFillTx/>
                <a:latin typeface="Calibri Light" panose="020F0302020204030204"/>
                <a:ea typeface="+mn-ea"/>
                <a:cs typeface="+mn-cs"/>
              </a:rPr>
              <a:t>Defined Strategy</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C0D99E3-2F46-43D5-B16C-F3EEE51BD197}"/>
              </a:ext>
            </a:extLst>
          </p:cNvPr>
          <p:cNvPicPr>
            <a:picLocks noChangeAspect="1"/>
          </p:cNvPicPr>
          <p:nvPr/>
        </p:nvPicPr>
        <p:blipFill>
          <a:blip r:embed="rId4"/>
          <a:stretch>
            <a:fillRect/>
          </a:stretch>
        </p:blipFill>
        <p:spPr>
          <a:xfrm>
            <a:off x="303970" y="4398944"/>
            <a:ext cx="5221880" cy="2448306"/>
          </a:xfrm>
          <a:prstGeom prst="rect">
            <a:avLst/>
          </a:prstGeom>
        </p:spPr>
      </p:pic>
      <p:sp>
        <p:nvSpPr>
          <p:cNvPr id="8" name="TextBox 7">
            <a:extLst>
              <a:ext uri="{FF2B5EF4-FFF2-40B4-BE49-F238E27FC236}">
                <a16:creationId xmlns:a16="http://schemas.microsoft.com/office/drawing/2014/main" id="{D735C2C4-A4FD-49E5-BE3A-FC44A6F5867E}"/>
              </a:ext>
            </a:extLst>
          </p:cNvPr>
          <p:cNvSpPr txBox="1"/>
          <p:nvPr/>
        </p:nvSpPr>
        <p:spPr>
          <a:xfrm>
            <a:off x="705298" y="3991434"/>
            <a:ext cx="50382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Light" panose="020F0302020204030204"/>
                <a:ea typeface="+mn-ea"/>
                <a:cs typeface="+mn-cs"/>
              </a:rPr>
              <a:t>Policy</a:t>
            </a:r>
            <a:r>
              <a:rPr kumimoji="0" lang="en-US" sz="2400" b="1" i="0" u="none" strike="noStrike" kern="1200" cap="none" spc="0" normalizeH="0" baseline="0" noProof="0" dirty="0">
                <a:ln>
                  <a:noFill/>
                </a:ln>
                <a:solidFill>
                  <a:srgbClr val="0070C0"/>
                </a:solidFill>
                <a:effectLst/>
                <a:uLnTx/>
                <a:uFillTx/>
                <a:latin typeface="Calibri Light" panose="020F0302020204030204"/>
                <a:ea typeface="+mn-ea"/>
                <a:cs typeface="+mn-cs"/>
              </a:rPr>
              <a:t> Bayesian optimization Search</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35FB1A-A136-4B37-B6CA-1439825202C6}"/>
              </a:ext>
            </a:extLst>
          </p:cNvPr>
          <p:cNvSpPr txBox="1"/>
          <p:nvPr/>
        </p:nvSpPr>
        <p:spPr>
          <a:xfrm>
            <a:off x="7805278" y="815829"/>
            <a:ext cx="40020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Light" panose="020F0302020204030204"/>
                <a:ea typeface="+mn-ea"/>
                <a:cs typeface="+mn-cs"/>
              </a:rPr>
              <a:t>Random</a:t>
            </a:r>
            <a:r>
              <a:rPr kumimoji="0" lang="en-US" sz="2400" b="1" i="0" u="none" strike="noStrike" kern="1200" cap="none" spc="0" normalizeH="0" baseline="0" noProof="0" dirty="0">
                <a:ln>
                  <a:noFill/>
                </a:ln>
                <a:solidFill>
                  <a:srgbClr val="0070C0"/>
                </a:solidFill>
                <a:effectLst/>
                <a:uLnTx/>
                <a:uFillTx/>
                <a:latin typeface="Calibri Light" panose="020F0302020204030204"/>
                <a:ea typeface="+mn-ea"/>
                <a:cs typeface="+mn-cs"/>
              </a:rPr>
              <a:t> Search </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B90A1894-6AE2-E243-8DD7-5655165AAE5F}"/>
              </a:ext>
            </a:extLst>
          </p:cNvPr>
          <p:cNvSpPr txBox="1">
            <a:spLocks/>
          </p:cNvSpPr>
          <p:nvPr/>
        </p:nvSpPr>
        <p:spPr>
          <a:xfrm>
            <a:off x="6096000" y="4167396"/>
            <a:ext cx="6847260" cy="5714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Light" panose="020F0302020204030204"/>
                <a:ea typeface="+mj-ea"/>
                <a:cs typeface="+mj-cs"/>
              </a:rPr>
              <a:t>Policy</a:t>
            </a:r>
            <a:r>
              <a:rPr kumimoji="0" lang="en-US" sz="2800" b="1" i="0" u="none" strike="noStrike" kern="1200" cap="none" spc="0" normalizeH="0" baseline="0" noProof="0" dirty="0">
                <a:ln>
                  <a:noFill/>
                </a:ln>
                <a:solidFill>
                  <a:srgbClr val="0070C0"/>
                </a:solidFill>
                <a:effectLst/>
                <a:uLnTx/>
                <a:uFillTx/>
                <a:latin typeface="Calibri Light" panose="020F0302020204030204"/>
                <a:ea typeface="+mj-ea"/>
                <a:cs typeface="+mj-cs"/>
              </a:rPr>
              <a:t> Strategy Auto Augmentation </a:t>
            </a:r>
          </a:p>
        </p:txBody>
      </p:sp>
      <p:pic>
        <p:nvPicPr>
          <p:cNvPr id="11" name="Picture 10">
            <a:extLst>
              <a:ext uri="{FF2B5EF4-FFF2-40B4-BE49-F238E27FC236}">
                <a16:creationId xmlns:a16="http://schemas.microsoft.com/office/drawing/2014/main" id="{C1112637-DF49-C840-AC57-1196DD2DD068}"/>
              </a:ext>
            </a:extLst>
          </p:cNvPr>
          <p:cNvPicPr>
            <a:picLocks noChangeAspect="1"/>
          </p:cNvPicPr>
          <p:nvPr/>
        </p:nvPicPr>
        <p:blipFill>
          <a:blip r:embed="rId5"/>
          <a:stretch>
            <a:fillRect/>
          </a:stretch>
        </p:blipFill>
        <p:spPr>
          <a:xfrm>
            <a:off x="6818136" y="4663658"/>
            <a:ext cx="5373864" cy="2166405"/>
          </a:xfrm>
          <a:prstGeom prst="rect">
            <a:avLst/>
          </a:prstGeom>
        </p:spPr>
      </p:pic>
    </p:spTree>
    <p:extLst>
      <p:ext uri="{BB962C8B-B14F-4D97-AF65-F5344CB8AC3E}">
        <p14:creationId xmlns:p14="http://schemas.microsoft.com/office/powerpoint/2010/main" val="3660753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20762-9DAF-4E86-963B-4E5B752991D1}"/>
              </a:ext>
            </a:extLst>
          </p:cNvPr>
          <p:cNvSpPr>
            <a:spLocks noGrp="1"/>
          </p:cNvSpPr>
          <p:nvPr>
            <p:ph type="title"/>
          </p:nvPr>
        </p:nvSpPr>
        <p:spPr>
          <a:xfrm>
            <a:off x="376562" y="18256"/>
            <a:ext cx="11199920" cy="764896"/>
          </a:xfrm>
        </p:spPr>
        <p:txBody>
          <a:bodyPr/>
          <a:lstStyle/>
          <a:p>
            <a:pPr algn="ctr"/>
            <a:r>
              <a:rPr lang="en-US" dirty="0">
                <a:solidFill>
                  <a:srgbClr val="0052D6"/>
                </a:solidFill>
              </a:rPr>
              <a:t>Current Approach Augmentation Self-Supervised</a:t>
            </a:r>
          </a:p>
        </p:txBody>
      </p:sp>
      <p:pic>
        <p:nvPicPr>
          <p:cNvPr id="39" name="Picture 38">
            <a:extLst>
              <a:ext uri="{FF2B5EF4-FFF2-40B4-BE49-F238E27FC236}">
                <a16:creationId xmlns:a16="http://schemas.microsoft.com/office/drawing/2014/main" id="{A4DDF741-DF89-49E8-AF97-4AF9144C0875}"/>
              </a:ext>
            </a:extLst>
          </p:cNvPr>
          <p:cNvPicPr>
            <a:picLocks noChangeAspect="1"/>
          </p:cNvPicPr>
          <p:nvPr/>
        </p:nvPicPr>
        <p:blipFill>
          <a:blip r:embed="rId2"/>
          <a:stretch>
            <a:fillRect/>
          </a:stretch>
        </p:blipFill>
        <p:spPr>
          <a:xfrm>
            <a:off x="1985638" y="1004823"/>
            <a:ext cx="6848441" cy="2602552"/>
          </a:xfrm>
          <a:prstGeom prst="rect">
            <a:avLst/>
          </a:prstGeom>
        </p:spPr>
      </p:pic>
      <p:pic>
        <p:nvPicPr>
          <p:cNvPr id="40" name="Picture 39">
            <a:extLst>
              <a:ext uri="{FF2B5EF4-FFF2-40B4-BE49-F238E27FC236}">
                <a16:creationId xmlns:a16="http://schemas.microsoft.com/office/drawing/2014/main" id="{70B6DA7B-6DDF-459A-9E33-5823FCFDD236}"/>
              </a:ext>
            </a:extLst>
          </p:cNvPr>
          <p:cNvPicPr>
            <a:picLocks noChangeAspect="1"/>
          </p:cNvPicPr>
          <p:nvPr/>
        </p:nvPicPr>
        <p:blipFill>
          <a:blip r:embed="rId3"/>
          <a:stretch>
            <a:fillRect/>
          </a:stretch>
        </p:blipFill>
        <p:spPr>
          <a:xfrm>
            <a:off x="3579830" y="4321352"/>
            <a:ext cx="4262520" cy="2518392"/>
          </a:xfrm>
          <a:prstGeom prst="rect">
            <a:avLst/>
          </a:prstGeom>
        </p:spPr>
      </p:pic>
      <p:sp>
        <p:nvSpPr>
          <p:cNvPr id="41" name="TextBox 40">
            <a:extLst>
              <a:ext uri="{FF2B5EF4-FFF2-40B4-BE49-F238E27FC236}">
                <a16:creationId xmlns:a16="http://schemas.microsoft.com/office/drawing/2014/main" id="{D63ADECE-F323-4AC2-AD9A-897C4F90C266}"/>
              </a:ext>
            </a:extLst>
          </p:cNvPr>
          <p:cNvSpPr txBox="1"/>
          <p:nvPr/>
        </p:nvSpPr>
        <p:spPr>
          <a:xfrm>
            <a:off x="3597314" y="3829046"/>
            <a:ext cx="49792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Light" panose="020F0302020204030204"/>
                <a:ea typeface="+mn-ea"/>
                <a:cs typeface="+mn-cs"/>
              </a:rPr>
              <a:t>Baseline</a:t>
            </a:r>
            <a:r>
              <a:rPr kumimoji="0" lang="en-US" sz="2000" i="0" u="none" strike="noStrike" kern="1200" cap="none" spc="0" normalizeH="0" baseline="0" noProof="0" dirty="0">
                <a:ln>
                  <a:noFill/>
                </a:ln>
                <a:solidFill>
                  <a:srgbClr val="0070C0"/>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0000"/>
                </a:solidFill>
                <a:effectLst/>
                <a:uLnTx/>
                <a:uFillTx/>
                <a:latin typeface="Calibri Light" panose="020F0302020204030204"/>
                <a:ea typeface="+mn-ea"/>
                <a:cs typeface="+mn-cs"/>
              </a:rPr>
              <a:t>Handcrafted</a:t>
            </a:r>
            <a:r>
              <a:rPr kumimoji="0" lang="en-US" sz="2000" i="0" u="none" strike="noStrike" kern="1200" cap="none" spc="0" normalizeH="0" baseline="0" noProof="0" dirty="0">
                <a:ln>
                  <a:noFill/>
                </a:ln>
                <a:solidFill>
                  <a:srgbClr val="0070C0"/>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0070C0"/>
                </a:solidFill>
                <a:effectLst/>
                <a:uLnTx/>
                <a:uFillTx/>
                <a:latin typeface="Calibri Light" panose="020F0302020204030204"/>
                <a:ea typeface="+mn-ea"/>
                <a:cs typeface="+mn-cs"/>
              </a:rPr>
              <a:t>Defined Strategy</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382DD5BC-8ECD-4FB4-A546-4DB18728AAD9}"/>
              </a:ext>
            </a:extLst>
          </p:cNvPr>
          <p:cNvSpPr/>
          <p:nvPr/>
        </p:nvSpPr>
        <p:spPr>
          <a:xfrm>
            <a:off x="3471169" y="905523"/>
            <a:ext cx="2787588" cy="29235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8561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AF25B290-D4C8-4CF1-A362-91D91C5259E3}"/>
              </a:ext>
            </a:extLst>
          </p:cNvPr>
          <p:cNvSpPr/>
          <p:nvPr/>
        </p:nvSpPr>
        <p:spPr>
          <a:xfrm>
            <a:off x="6162815" y="2949188"/>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D7830018-7E6C-4921-90B1-73BF8BE9DFCA}"/>
              </a:ext>
            </a:extLst>
          </p:cNvPr>
          <p:cNvSpPr/>
          <p:nvPr/>
        </p:nvSpPr>
        <p:spPr>
          <a:xfrm>
            <a:off x="172409" y="1263868"/>
            <a:ext cx="11881536" cy="3823037"/>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F88B5AA-6885-4F7F-BE30-41B4DE82636C}"/>
              </a:ext>
            </a:extLst>
          </p:cNvPr>
          <p:cNvPicPr>
            <a:picLocks noChangeAspect="1"/>
          </p:cNvPicPr>
          <p:nvPr/>
        </p:nvPicPr>
        <p:blipFill>
          <a:blip r:embed="rId3"/>
          <a:stretch>
            <a:fillRect/>
          </a:stretch>
        </p:blipFill>
        <p:spPr>
          <a:xfrm>
            <a:off x="3892025" y="1632119"/>
            <a:ext cx="3625324" cy="1461503"/>
          </a:xfrm>
          <a:prstGeom prst="rect">
            <a:avLst/>
          </a:prstGeom>
        </p:spPr>
      </p:pic>
      <p:pic>
        <p:nvPicPr>
          <p:cNvPr id="16" name="Picture 15">
            <a:extLst>
              <a:ext uri="{FF2B5EF4-FFF2-40B4-BE49-F238E27FC236}">
                <a16:creationId xmlns:a16="http://schemas.microsoft.com/office/drawing/2014/main" id="{3C05399F-D04D-495C-9A63-294BDA69A5E4}"/>
              </a:ext>
            </a:extLst>
          </p:cNvPr>
          <p:cNvPicPr>
            <a:picLocks noChangeAspect="1"/>
          </p:cNvPicPr>
          <p:nvPr/>
        </p:nvPicPr>
        <p:blipFill rotWithShape="1">
          <a:blip r:embed="rId4"/>
          <a:srcRect b="14708"/>
          <a:stretch/>
        </p:blipFill>
        <p:spPr>
          <a:xfrm>
            <a:off x="4308864" y="3341723"/>
            <a:ext cx="3196004" cy="1461503"/>
          </a:xfrm>
          <a:prstGeom prst="rect">
            <a:avLst/>
          </a:prstGeom>
        </p:spPr>
      </p:pic>
      <p:pic>
        <p:nvPicPr>
          <p:cNvPr id="17" name="Picture 16">
            <a:extLst>
              <a:ext uri="{FF2B5EF4-FFF2-40B4-BE49-F238E27FC236}">
                <a16:creationId xmlns:a16="http://schemas.microsoft.com/office/drawing/2014/main" id="{8F97ADB4-E644-4542-8C0D-AFC0DC59DDA9}"/>
              </a:ext>
            </a:extLst>
          </p:cNvPr>
          <p:cNvPicPr>
            <a:picLocks noChangeAspect="1"/>
          </p:cNvPicPr>
          <p:nvPr/>
        </p:nvPicPr>
        <p:blipFill>
          <a:blip r:embed="rId5"/>
          <a:stretch>
            <a:fillRect/>
          </a:stretch>
        </p:blipFill>
        <p:spPr>
          <a:xfrm>
            <a:off x="8206768" y="1392444"/>
            <a:ext cx="3671641" cy="1721468"/>
          </a:xfrm>
          <a:prstGeom prst="rect">
            <a:avLst/>
          </a:prstGeom>
        </p:spPr>
      </p:pic>
      <p:pic>
        <p:nvPicPr>
          <p:cNvPr id="30" name="Picture 29">
            <a:extLst>
              <a:ext uri="{FF2B5EF4-FFF2-40B4-BE49-F238E27FC236}">
                <a16:creationId xmlns:a16="http://schemas.microsoft.com/office/drawing/2014/main" id="{DC57CB17-2315-459E-898C-381D7DED92B2}"/>
              </a:ext>
            </a:extLst>
          </p:cNvPr>
          <p:cNvPicPr>
            <a:picLocks noChangeAspect="1"/>
          </p:cNvPicPr>
          <p:nvPr/>
        </p:nvPicPr>
        <p:blipFill>
          <a:blip r:embed="rId6"/>
          <a:stretch>
            <a:fillRect/>
          </a:stretch>
        </p:blipFill>
        <p:spPr>
          <a:xfrm>
            <a:off x="9470645" y="3180556"/>
            <a:ext cx="1966958" cy="1622670"/>
          </a:xfrm>
          <a:prstGeom prst="rect">
            <a:avLst/>
          </a:prstGeom>
        </p:spPr>
      </p:pic>
      <p:sp>
        <p:nvSpPr>
          <p:cNvPr id="31" name="TextBox 30">
            <a:extLst>
              <a:ext uri="{FF2B5EF4-FFF2-40B4-BE49-F238E27FC236}">
                <a16:creationId xmlns:a16="http://schemas.microsoft.com/office/drawing/2014/main" id="{4008A65B-9786-4A0F-9F50-627081F150E8}"/>
              </a:ext>
            </a:extLst>
          </p:cNvPr>
          <p:cNvSpPr txBox="1"/>
          <p:nvPr/>
        </p:nvSpPr>
        <p:spPr>
          <a:xfrm>
            <a:off x="4500657" y="2983165"/>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2060"/>
                </a:solidFill>
                <a:effectLst/>
                <a:uLnTx/>
                <a:uFillTx/>
                <a:latin typeface="Calibri" panose="020F0502020204030204"/>
                <a:ea typeface="+mn-ea"/>
                <a:cs typeface="+mn-cs"/>
              </a:rPr>
              <a:t>SimCLR</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2" name="TextBox 31">
            <a:extLst>
              <a:ext uri="{FF2B5EF4-FFF2-40B4-BE49-F238E27FC236}">
                <a16:creationId xmlns:a16="http://schemas.microsoft.com/office/drawing/2014/main" id="{1DB0D8BD-E140-48C5-BCB5-5182A47B4857}"/>
              </a:ext>
            </a:extLst>
          </p:cNvPr>
          <p:cNvSpPr txBox="1"/>
          <p:nvPr/>
        </p:nvSpPr>
        <p:spPr>
          <a:xfrm>
            <a:off x="9063917" y="2964260"/>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rgbClr val="002060"/>
                </a:solidFill>
                <a:latin typeface="Calibri" panose="020F0502020204030204"/>
              </a:rPr>
              <a:t>RandAug</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3" name="TextBox 32">
            <a:extLst>
              <a:ext uri="{FF2B5EF4-FFF2-40B4-BE49-F238E27FC236}">
                <a16:creationId xmlns:a16="http://schemas.microsoft.com/office/drawing/2014/main" id="{705DE04A-DFD8-4BD3-9239-AA872690CD48}"/>
              </a:ext>
            </a:extLst>
          </p:cNvPr>
          <p:cNvSpPr txBox="1"/>
          <p:nvPr/>
        </p:nvSpPr>
        <p:spPr>
          <a:xfrm>
            <a:off x="4822340" y="1323810"/>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Auto-Augment</a:t>
            </a: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4" name="TextBox 33">
            <a:extLst>
              <a:ext uri="{FF2B5EF4-FFF2-40B4-BE49-F238E27FC236}">
                <a16:creationId xmlns:a16="http://schemas.microsoft.com/office/drawing/2014/main" id="{5D1008E8-C0B3-4EB1-AE76-C2C4FCA6B3BD}"/>
              </a:ext>
            </a:extLst>
          </p:cNvPr>
          <p:cNvSpPr txBox="1"/>
          <p:nvPr/>
        </p:nvSpPr>
        <p:spPr>
          <a:xfrm>
            <a:off x="8621113" y="1182772"/>
            <a:ext cx="30244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Fast Auto-Augment</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pic>
        <p:nvPicPr>
          <p:cNvPr id="37" name="Picture 36">
            <a:extLst>
              <a:ext uri="{FF2B5EF4-FFF2-40B4-BE49-F238E27FC236}">
                <a16:creationId xmlns:a16="http://schemas.microsoft.com/office/drawing/2014/main" id="{7EC832F1-97C1-46A6-A4C2-47741CE90748}"/>
              </a:ext>
            </a:extLst>
          </p:cNvPr>
          <p:cNvPicPr>
            <a:picLocks noChangeAspect="1"/>
          </p:cNvPicPr>
          <p:nvPr/>
        </p:nvPicPr>
        <p:blipFill rotWithShape="1">
          <a:blip r:embed="rId7"/>
          <a:srcRect r="40718"/>
          <a:stretch/>
        </p:blipFill>
        <p:spPr>
          <a:xfrm>
            <a:off x="170065" y="2269376"/>
            <a:ext cx="2681045" cy="1389767"/>
          </a:xfrm>
          <a:prstGeom prst="rect">
            <a:avLst/>
          </a:prstGeom>
        </p:spPr>
      </p:pic>
      <p:sp>
        <p:nvSpPr>
          <p:cNvPr id="20" name="TextBox 19">
            <a:extLst>
              <a:ext uri="{FF2B5EF4-FFF2-40B4-BE49-F238E27FC236}">
                <a16:creationId xmlns:a16="http://schemas.microsoft.com/office/drawing/2014/main" id="{270F9157-8D4C-4C13-8169-D9DC8C680A9D}"/>
              </a:ext>
            </a:extLst>
          </p:cNvPr>
          <p:cNvSpPr txBox="1"/>
          <p:nvPr/>
        </p:nvSpPr>
        <p:spPr>
          <a:xfrm>
            <a:off x="328894" y="3530226"/>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C00000"/>
                </a:solidFill>
                <a:latin typeface="Calibri" panose="020F0502020204030204"/>
              </a:rPr>
              <a:t>Global Cropping</a:t>
            </a:r>
            <a:r>
              <a:rPr kumimoji="0" lang="en-TW" sz="2400" b="1" i="0" u="none" strike="noStrike" kern="1200" cap="none" spc="0" normalizeH="0" baseline="0" noProof="0" dirty="0">
                <a:ln>
                  <a:noFill/>
                </a:ln>
                <a:solidFill>
                  <a:srgbClr val="C00000"/>
                </a:solidFill>
                <a:effectLst/>
                <a:uLnTx/>
                <a:uFillTx/>
                <a:latin typeface="Calibri" panose="020F0502020204030204"/>
                <a:ea typeface="+mn-ea"/>
                <a:cs typeface="+mn-cs"/>
              </a:rPr>
              <a:t>  </a:t>
            </a:r>
          </a:p>
        </p:txBody>
      </p:sp>
      <p:sp>
        <p:nvSpPr>
          <p:cNvPr id="2" name="Left Brace 1">
            <a:extLst>
              <a:ext uri="{FF2B5EF4-FFF2-40B4-BE49-F238E27FC236}">
                <a16:creationId xmlns:a16="http://schemas.microsoft.com/office/drawing/2014/main" id="{2F69BBE4-E231-4FD4-8099-581C73C6EB4C}"/>
              </a:ext>
            </a:extLst>
          </p:cNvPr>
          <p:cNvSpPr/>
          <p:nvPr/>
        </p:nvSpPr>
        <p:spPr>
          <a:xfrm>
            <a:off x="3649972" y="1382827"/>
            <a:ext cx="387470" cy="357979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Plus Sign 2">
            <a:extLst>
              <a:ext uri="{FF2B5EF4-FFF2-40B4-BE49-F238E27FC236}">
                <a16:creationId xmlns:a16="http://schemas.microsoft.com/office/drawing/2014/main" id="{0D54E354-0FF3-437A-B9B9-7D245149E74F}"/>
              </a:ext>
            </a:extLst>
          </p:cNvPr>
          <p:cNvSpPr/>
          <p:nvPr/>
        </p:nvSpPr>
        <p:spPr>
          <a:xfrm>
            <a:off x="3191257" y="2970269"/>
            <a:ext cx="387470" cy="42847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52F4EA2-A110-4DE8-8946-E6C3C07C8FD3}"/>
              </a:ext>
            </a:extLst>
          </p:cNvPr>
          <p:cNvPicPr>
            <a:picLocks noChangeAspect="1"/>
          </p:cNvPicPr>
          <p:nvPr/>
        </p:nvPicPr>
        <p:blipFill>
          <a:blip r:embed="rId8"/>
          <a:stretch>
            <a:fillRect/>
          </a:stretch>
        </p:blipFill>
        <p:spPr>
          <a:xfrm>
            <a:off x="5588550" y="5888145"/>
            <a:ext cx="5236436" cy="792899"/>
          </a:xfrm>
          <a:prstGeom prst="rect">
            <a:avLst/>
          </a:prstGeom>
        </p:spPr>
      </p:pic>
      <p:sp>
        <p:nvSpPr>
          <p:cNvPr id="24" name="Left Brace 23">
            <a:extLst>
              <a:ext uri="{FF2B5EF4-FFF2-40B4-BE49-F238E27FC236}">
                <a16:creationId xmlns:a16="http://schemas.microsoft.com/office/drawing/2014/main" id="{D5B4FEA6-3971-49F0-8919-87A766C97019}"/>
              </a:ext>
            </a:extLst>
          </p:cNvPr>
          <p:cNvSpPr/>
          <p:nvPr/>
        </p:nvSpPr>
        <p:spPr>
          <a:xfrm rot="16200000">
            <a:off x="7909326" y="3640938"/>
            <a:ext cx="387470" cy="357979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itle 1">
            <a:extLst>
              <a:ext uri="{FF2B5EF4-FFF2-40B4-BE49-F238E27FC236}">
                <a16:creationId xmlns:a16="http://schemas.microsoft.com/office/drawing/2014/main" id="{1366B65F-9926-4A8D-9A36-001E3A11C027}"/>
              </a:ext>
            </a:extLst>
          </p:cNvPr>
          <p:cNvSpPr txBox="1">
            <a:spLocks/>
          </p:cNvSpPr>
          <p:nvPr/>
        </p:nvSpPr>
        <p:spPr>
          <a:xfrm>
            <a:off x="84499" y="0"/>
            <a:ext cx="12023002" cy="807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Light" panose="020F0302020204030204"/>
                <a:ea typeface="+mj-ea"/>
                <a:cs typeface="+mj-cs"/>
              </a:rPr>
              <a:t>Our Proposed Multi-Augmentation Strategies</a:t>
            </a:r>
          </a:p>
        </p:txBody>
      </p:sp>
    </p:spTree>
    <p:extLst>
      <p:ext uri="{BB962C8B-B14F-4D97-AF65-F5344CB8AC3E}">
        <p14:creationId xmlns:p14="http://schemas.microsoft.com/office/powerpoint/2010/main" val="19536286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AF25B290-D4C8-4CF1-A362-91D91C5259E3}"/>
              </a:ext>
            </a:extLst>
          </p:cNvPr>
          <p:cNvSpPr/>
          <p:nvPr/>
        </p:nvSpPr>
        <p:spPr>
          <a:xfrm>
            <a:off x="6162815" y="305254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D7830018-7E6C-4921-90B1-73BF8BE9DFCA}"/>
              </a:ext>
            </a:extLst>
          </p:cNvPr>
          <p:cNvSpPr/>
          <p:nvPr/>
        </p:nvSpPr>
        <p:spPr>
          <a:xfrm>
            <a:off x="232277" y="1389486"/>
            <a:ext cx="11881536" cy="3786196"/>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F88B5AA-6885-4F7F-BE30-41B4DE82636C}"/>
              </a:ext>
            </a:extLst>
          </p:cNvPr>
          <p:cNvPicPr>
            <a:picLocks noChangeAspect="1"/>
          </p:cNvPicPr>
          <p:nvPr/>
        </p:nvPicPr>
        <p:blipFill>
          <a:blip r:embed="rId3"/>
          <a:stretch>
            <a:fillRect/>
          </a:stretch>
        </p:blipFill>
        <p:spPr>
          <a:xfrm>
            <a:off x="3892025" y="1735476"/>
            <a:ext cx="3625324" cy="1461503"/>
          </a:xfrm>
          <a:prstGeom prst="rect">
            <a:avLst/>
          </a:prstGeom>
        </p:spPr>
      </p:pic>
      <p:pic>
        <p:nvPicPr>
          <p:cNvPr id="16" name="Picture 15">
            <a:extLst>
              <a:ext uri="{FF2B5EF4-FFF2-40B4-BE49-F238E27FC236}">
                <a16:creationId xmlns:a16="http://schemas.microsoft.com/office/drawing/2014/main" id="{3C05399F-D04D-495C-9A63-294BDA69A5E4}"/>
              </a:ext>
            </a:extLst>
          </p:cNvPr>
          <p:cNvPicPr>
            <a:picLocks noChangeAspect="1"/>
          </p:cNvPicPr>
          <p:nvPr/>
        </p:nvPicPr>
        <p:blipFill rotWithShape="1">
          <a:blip r:embed="rId4"/>
          <a:srcRect b="14708"/>
          <a:stretch/>
        </p:blipFill>
        <p:spPr>
          <a:xfrm>
            <a:off x="4308864" y="3445080"/>
            <a:ext cx="3196004" cy="1461503"/>
          </a:xfrm>
          <a:prstGeom prst="rect">
            <a:avLst/>
          </a:prstGeom>
        </p:spPr>
      </p:pic>
      <p:pic>
        <p:nvPicPr>
          <p:cNvPr id="17" name="Picture 16">
            <a:extLst>
              <a:ext uri="{FF2B5EF4-FFF2-40B4-BE49-F238E27FC236}">
                <a16:creationId xmlns:a16="http://schemas.microsoft.com/office/drawing/2014/main" id="{8F97ADB4-E644-4542-8C0D-AFC0DC59DDA9}"/>
              </a:ext>
            </a:extLst>
          </p:cNvPr>
          <p:cNvPicPr>
            <a:picLocks noChangeAspect="1"/>
          </p:cNvPicPr>
          <p:nvPr/>
        </p:nvPicPr>
        <p:blipFill>
          <a:blip r:embed="rId5"/>
          <a:stretch>
            <a:fillRect/>
          </a:stretch>
        </p:blipFill>
        <p:spPr>
          <a:xfrm>
            <a:off x="8206768" y="1495801"/>
            <a:ext cx="3671641" cy="1721468"/>
          </a:xfrm>
          <a:prstGeom prst="rect">
            <a:avLst/>
          </a:prstGeom>
        </p:spPr>
      </p:pic>
      <p:pic>
        <p:nvPicPr>
          <p:cNvPr id="30" name="Picture 29">
            <a:extLst>
              <a:ext uri="{FF2B5EF4-FFF2-40B4-BE49-F238E27FC236}">
                <a16:creationId xmlns:a16="http://schemas.microsoft.com/office/drawing/2014/main" id="{DC57CB17-2315-459E-898C-381D7DED92B2}"/>
              </a:ext>
            </a:extLst>
          </p:cNvPr>
          <p:cNvPicPr>
            <a:picLocks noChangeAspect="1"/>
          </p:cNvPicPr>
          <p:nvPr/>
        </p:nvPicPr>
        <p:blipFill>
          <a:blip r:embed="rId6"/>
          <a:stretch>
            <a:fillRect/>
          </a:stretch>
        </p:blipFill>
        <p:spPr>
          <a:xfrm>
            <a:off x="9470645" y="3283913"/>
            <a:ext cx="1966958" cy="1622670"/>
          </a:xfrm>
          <a:prstGeom prst="rect">
            <a:avLst/>
          </a:prstGeom>
        </p:spPr>
      </p:pic>
      <p:sp>
        <p:nvSpPr>
          <p:cNvPr id="31" name="TextBox 30">
            <a:extLst>
              <a:ext uri="{FF2B5EF4-FFF2-40B4-BE49-F238E27FC236}">
                <a16:creationId xmlns:a16="http://schemas.microsoft.com/office/drawing/2014/main" id="{4008A65B-9786-4A0F-9F50-627081F150E8}"/>
              </a:ext>
            </a:extLst>
          </p:cNvPr>
          <p:cNvSpPr txBox="1"/>
          <p:nvPr/>
        </p:nvSpPr>
        <p:spPr>
          <a:xfrm>
            <a:off x="4500657" y="3086522"/>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2060"/>
                </a:solidFill>
                <a:effectLst/>
                <a:uLnTx/>
                <a:uFillTx/>
                <a:latin typeface="Calibri" panose="020F0502020204030204"/>
                <a:ea typeface="+mn-ea"/>
                <a:cs typeface="+mn-cs"/>
              </a:rPr>
              <a:t>SimCLR</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2" name="TextBox 31">
            <a:extLst>
              <a:ext uri="{FF2B5EF4-FFF2-40B4-BE49-F238E27FC236}">
                <a16:creationId xmlns:a16="http://schemas.microsoft.com/office/drawing/2014/main" id="{1DB0D8BD-E140-48C5-BCB5-5182A47B4857}"/>
              </a:ext>
            </a:extLst>
          </p:cNvPr>
          <p:cNvSpPr txBox="1"/>
          <p:nvPr/>
        </p:nvSpPr>
        <p:spPr>
          <a:xfrm>
            <a:off x="9063917" y="3067617"/>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rgbClr val="002060"/>
                </a:solidFill>
                <a:latin typeface="Calibri" panose="020F0502020204030204"/>
              </a:rPr>
              <a:t>RandAug</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3" name="TextBox 32">
            <a:extLst>
              <a:ext uri="{FF2B5EF4-FFF2-40B4-BE49-F238E27FC236}">
                <a16:creationId xmlns:a16="http://schemas.microsoft.com/office/drawing/2014/main" id="{705DE04A-DFD8-4BD3-9239-AA872690CD48}"/>
              </a:ext>
            </a:extLst>
          </p:cNvPr>
          <p:cNvSpPr txBox="1"/>
          <p:nvPr/>
        </p:nvSpPr>
        <p:spPr>
          <a:xfrm>
            <a:off x="4822340" y="1427167"/>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Auto-Augment</a:t>
            </a: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4" name="TextBox 33">
            <a:extLst>
              <a:ext uri="{FF2B5EF4-FFF2-40B4-BE49-F238E27FC236}">
                <a16:creationId xmlns:a16="http://schemas.microsoft.com/office/drawing/2014/main" id="{5D1008E8-C0B3-4EB1-AE76-C2C4FCA6B3BD}"/>
              </a:ext>
            </a:extLst>
          </p:cNvPr>
          <p:cNvSpPr txBox="1"/>
          <p:nvPr/>
        </p:nvSpPr>
        <p:spPr>
          <a:xfrm>
            <a:off x="8621113" y="1286129"/>
            <a:ext cx="30244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Fast Auto-Augment</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pic>
        <p:nvPicPr>
          <p:cNvPr id="23" name="Picture 22">
            <a:extLst>
              <a:ext uri="{FF2B5EF4-FFF2-40B4-BE49-F238E27FC236}">
                <a16:creationId xmlns:a16="http://schemas.microsoft.com/office/drawing/2014/main" id="{908E4FE5-A543-4706-B3DF-AECE0371CC36}"/>
              </a:ext>
            </a:extLst>
          </p:cNvPr>
          <p:cNvPicPr>
            <a:picLocks noChangeAspect="1"/>
          </p:cNvPicPr>
          <p:nvPr/>
        </p:nvPicPr>
        <p:blipFill rotWithShape="1">
          <a:blip r:embed="rId7"/>
          <a:srcRect r="50763" b="18959"/>
          <a:stretch/>
        </p:blipFill>
        <p:spPr>
          <a:xfrm>
            <a:off x="232277" y="2023910"/>
            <a:ext cx="2719055" cy="1895614"/>
          </a:xfrm>
          <a:prstGeom prst="rect">
            <a:avLst/>
          </a:prstGeom>
        </p:spPr>
      </p:pic>
      <p:sp>
        <p:nvSpPr>
          <p:cNvPr id="20" name="TextBox 19">
            <a:extLst>
              <a:ext uri="{FF2B5EF4-FFF2-40B4-BE49-F238E27FC236}">
                <a16:creationId xmlns:a16="http://schemas.microsoft.com/office/drawing/2014/main" id="{4B247ABD-5774-4F80-8349-698D22C5285C}"/>
              </a:ext>
            </a:extLst>
          </p:cNvPr>
          <p:cNvSpPr txBox="1"/>
          <p:nvPr/>
        </p:nvSpPr>
        <p:spPr>
          <a:xfrm>
            <a:off x="369657" y="4022881"/>
            <a:ext cx="258167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C00000"/>
                </a:solidFill>
                <a:latin typeface="Calibri" panose="020F0502020204030204"/>
              </a:rPr>
              <a:t>Global -- Local Cropping</a:t>
            </a:r>
            <a:r>
              <a:rPr kumimoji="0" lang="en-TW" sz="2400" b="1" i="0" u="none" strike="noStrike" kern="1200" cap="none" spc="0" normalizeH="0" baseline="0" noProof="0" dirty="0">
                <a:ln>
                  <a:noFill/>
                </a:ln>
                <a:solidFill>
                  <a:srgbClr val="C00000"/>
                </a:solidFill>
                <a:effectLst/>
                <a:uLnTx/>
                <a:uFillTx/>
                <a:latin typeface="Calibri" panose="020F0502020204030204"/>
                <a:ea typeface="+mn-ea"/>
                <a:cs typeface="+mn-cs"/>
              </a:rPr>
              <a:t>  </a:t>
            </a:r>
          </a:p>
        </p:txBody>
      </p:sp>
      <p:sp>
        <p:nvSpPr>
          <p:cNvPr id="24" name="Left Brace 23">
            <a:extLst>
              <a:ext uri="{FF2B5EF4-FFF2-40B4-BE49-F238E27FC236}">
                <a16:creationId xmlns:a16="http://schemas.microsoft.com/office/drawing/2014/main" id="{C124C550-1792-4F73-B8E0-EB2B1337EA57}"/>
              </a:ext>
            </a:extLst>
          </p:cNvPr>
          <p:cNvSpPr/>
          <p:nvPr/>
        </p:nvSpPr>
        <p:spPr>
          <a:xfrm>
            <a:off x="3640751" y="1477777"/>
            <a:ext cx="387470" cy="357979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Plus Sign 24">
            <a:extLst>
              <a:ext uri="{FF2B5EF4-FFF2-40B4-BE49-F238E27FC236}">
                <a16:creationId xmlns:a16="http://schemas.microsoft.com/office/drawing/2014/main" id="{3C6DA50A-6E82-4342-86CC-55EF82ECDD9E}"/>
              </a:ext>
            </a:extLst>
          </p:cNvPr>
          <p:cNvSpPr/>
          <p:nvPr/>
        </p:nvSpPr>
        <p:spPr>
          <a:xfrm>
            <a:off x="3164325" y="3058154"/>
            <a:ext cx="387470" cy="42847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D59FF48B-6D8C-4E94-AA05-08FC15351F1B}"/>
              </a:ext>
            </a:extLst>
          </p:cNvPr>
          <p:cNvPicPr>
            <a:picLocks noChangeAspect="1"/>
          </p:cNvPicPr>
          <p:nvPr/>
        </p:nvPicPr>
        <p:blipFill>
          <a:blip r:embed="rId8"/>
          <a:stretch>
            <a:fillRect/>
          </a:stretch>
        </p:blipFill>
        <p:spPr>
          <a:xfrm>
            <a:off x="5797244" y="5839960"/>
            <a:ext cx="4819047" cy="729698"/>
          </a:xfrm>
          <a:prstGeom prst="rect">
            <a:avLst/>
          </a:prstGeom>
        </p:spPr>
      </p:pic>
      <p:sp>
        <p:nvSpPr>
          <p:cNvPr id="28" name="Left Brace 27">
            <a:extLst>
              <a:ext uri="{FF2B5EF4-FFF2-40B4-BE49-F238E27FC236}">
                <a16:creationId xmlns:a16="http://schemas.microsoft.com/office/drawing/2014/main" id="{78798836-4873-4BD8-8DFA-C773A61FB45D}"/>
              </a:ext>
            </a:extLst>
          </p:cNvPr>
          <p:cNvSpPr/>
          <p:nvPr/>
        </p:nvSpPr>
        <p:spPr>
          <a:xfrm rot="16200000">
            <a:off x="7909326" y="3640938"/>
            <a:ext cx="387470" cy="357979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itle 1">
            <a:extLst>
              <a:ext uri="{FF2B5EF4-FFF2-40B4-BE49-F238E27FC236}">
                <a16:creationId xmlns:a16="http://schemas.microsoft.com/office/drawing/2014/main" id="{9C4C8FBD-A168-4D08-8DB8-A5F165EC4659}"/>
              </a:ext>
            </a:extLst>
          </p:cNvPr>
          <p:cNvSpPr txBox="1">
            <a:spLocks/>
          </p:cNvSpPr>
          <p:nvPr/>
        </p:nvSpPr>
        <p:spPr>
          <a:xfrm>
            <a:off x="84499" y="0"/>
            <a:ext cx="12023002" cy="807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Light" panose="020F0302020204030204"/>
                <a:ea typeface="+mj-ea"/>
                <a:cs typeface="+mj-cs"/>
              </a:rPr>
              <a:t>Our Proposed Multi-Augmentation Strategies</a:t>
            </a:r>
          </a:p>
        </p:txBody>
      </p:sp>
    </p:spTree>
    <p:extLst>
      <p:ext uri="{BB962C8B-B14F-4D97-AF65-F5344CB8AC3E}">
        <p14:creationId xmlns:p14="http://schemas.microsoft.com/office/powerpoint/2010/main" val="4286187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30DC4-9650-49BA-B0C2-1D2611EBEE7F}"/>
              </a:ext>
            </a:extLst>
          </p:cNvPr>
          <p:cNvSpPr>
            <a:spLocks noGrp="1"/>
          </p:cNvSpPr>
          <p:nvPr>
            <p:ph idx="1"/>
          </p:nvPr>
        </p:nvSpPr>
        <p:spPr>
          <a:xfrm>
            <a:off x="183337" y="1571348"/>
            <a:ext cx="9595941" cy="5566299"/>
          </a:xfrm>
        </p:spPr>
        <p:txBody>
          <a:bodyPr>
            <a:normAutofit/>
          </a:bodyPr>
          <a:lstStyle/>
          <a:p>
            <a:pPr marL="0" indent="0">
              <a:buNone/>
            </a:pPr>
            <a:r>
              <a:rPr lang="en-US" sz="2000" dirty="0"/>
              <a:t>+ </a:t>
            </a:r>
            <a:r>
              <a:rPr lang="en-US" sz="2000" b="1" dirty="0"/>
              <a:t>Two-Views</a:t>
            </a:r>
            <a:r>
              <a:rPr lang="en-US" sz="2000" dirty="0"/>
              <a:t> Augmentation Strategy</a:t>
            </a:r>
          </a:p>
          <a:p>
            <a:pPr marL="0" indent="0">
              <a:buNone/>
            </a:pPr>
            <a:r>
              <a:rPr lang="en-US" sz="2000" dirty="0"/>
              <a:t>	- </a:t>
            </a:r>
            <a:r>
              <a:rPr lang="en-US" sz="2000" b="1" dirty="0"/>
              <a:t>Baseline</a:t>
            </a:r>
            <a:r>
              <a:rPr lang="en-US" sz="2000" dirty="0"/>
              <a:t> Handcrafted Augmentation (</a:t>
            </a:r>
            <a:r>
              <a:rPr lang="en-US" sz="2000" dirty="0" err="1"/>
              <a:t>SimCLR</a:t>
            </a:r>
            <a:r>
              <a:rPr lang="en-US" sz="2000" dirty="0"/>
              <a:t>)</a:t>
            </a:r>
          </a:p>
          <a:p>
            <a:pPr marL="0" indent="0">
              <a:buNone/>
            </a:pPr>
            <a:r>
              <a:rPr lang="en-US" sz="2000" dirty="0"/>
              <a:t>	- </a:t>
            </a:r>
            <a:r>
              <a:rPr lang="en-US" sz="2000" i="1" dirty="0"/>
              <a:t>Global Crop </a:t>
            </a:r>
            <a:r>
              <a:rPr lang="en-US" sz="2000" dirty="0"/>
              <a:t>+ Random Augmentation </a:t>
            </a:r>
          </a:p>
          <a:p>
            <a:pPr marL="0" indent="0">
              <a:buNone/>
            </a:pPr>
            <a:r>
              <a:rPr lang="en-US" sz="2000" dirty="0"/>
              <a:t>	- </a:t>
            </a:r>
            <a:r>
              <a:rPr lang="en-US" sz="2000" i="1" dirty="0"/>
              <a:t>Global Crop </a:t>
            </a:r>
            <a:r>
              <a:rPr lang="en-US" sz="2000" dirty="0"/>
              <a:t>+ Policy Auto Augmentation</a:t>
            </a:r>
          </a:p>
          <a:p>
            <a:pPr marL="0" indent="0">
              <a:buNone/>
            </a:pPr>
            <a:r>
              <a:rPr lang="en-US" sz="2000" dirty="0"/>
              <a:t>	- </a:t>
            </a:r>
            <a:r>
              <a:rPr lang="en-US" sz="2000" i="1" dirty="0"/>
              <a:t>Global Crop </a:t>
            </a:r>
            <a:r>
              <a:rPr lang="en-US" sz="2000" dirty="0"/>
              <a:t>+ Policy Fast Auto Augmentation</a:t>
            </a:r>
          </a:p>
          <a:p>
            <a:pPr marL="0" indent="0">
              <a:buNone/>
            </a:pPr>
            <a:r>
              <a:rPr lang="en-US" sz="2000" dirty="0"/>
              <a:t>+ </a:t>
            </a:r>
            <a:r>
              <a:rPr lang="en-US" sz="2000" b="1" dirty="0"/>
              <a:t>Multi-Crop Views </a:t>
            </a:r>
            <a:r>
              <a:rPr lang="en-US" sz="2000" dirty="0"/>
              <a:t>Augmentation Strategy</a:t>
            </a:r>
          </a:p>
          <a:p>
            <a:pPr marL="0" indent="0">
              <a:buNone/>
            </a:pPr>
            <a:r>
              <a:rPr lang="en-US" sz="2000" dirty="0"/>
              <a:t>	- </a:t>
            </a:r>
            <a:r>
              <a:rPr lang="en-US" sz="2000" i="1" dirty="0"/>
              <a:t>Multi-Crops</a:t>
            </a:r>
            <a:r>
              <a:rPr lang="en-US" sz="2000" b="1" i="1" dirty="0"/>
              <a:t> Baseline</a:t>
            </a:r>
            <a:r>
              <a:rPr lang="en-US" sz="2000" i="1" dirty="0"/>
              <a:t> </a:t>
            </a:r>
            <a:r>
              <a:rPr lang="en-US" sz="2000" dirty="0"/>
              <a:t>Handcrafted Augmentation (</a:t>
            </a:r>
            <a:r>
              <a:rPr lang="en-US" sz="2000" dirty="0" err="1"/>
              <a:t>SimCLR</a:t>
            </a:r>
            <a:r>
              <a:rPr lang="en-US" sz="2000" dirty="0"/>
              <a:t>)</a:t>
            </a:r>
          </a:p>
          <a:p>
            <a:pPr marL="0" indent="0">
              <a:buNone/>
            </a:pPr>
            <a:r>
              <a:rPr lang="en-US" sz="2000" dirty="0"/>
              <a:t>	-  </a:t>
            </a:r>
            <a:r>
              <a:rPr lang="en-US" sz="2000" i="1" dirty="0"/>
              <a:t>Multi-Crops</a:t>
            </a:r>
            <a:r>
              <a:rPr lang="en-US" sz="2000" b="1" dirty="0"/>
              <a:t> </a:t>
            </a:r>
            <a:r>
              <a:rPr lang="en-US" sz="2000" dirty="0"/>
              <a:t>Random Augmentation </a:t>
            </a:r>
          </a:p>
          <a:p>
            <a:pPr marL="0" indent="0">
              <a:buNone/>
            </a:pPr>
            <a:r>
              <a:rPr lang="en-US" sz="2000" dirty="0"/>
              <a:t>	-  </a:t>
            </a:r>
            <a:r>
              <a:rPr lang="en-US" sz="2000" i="1" dirty="0"/>
              <a:t>Multi-Crops</a:t>
            </a:r>
            <a:r>
              <a:rPr lang="en-US" sz="2000" b="1" dirty="0"/>
              <a:t> </a:t>
            </a:r>
            <a:r>
              <a:rPr lang="en-US" sz="2000" dirty="0"/>
              <a:t>Policy Auto Augmentation</a:t>
            </a:r>
          </a:p>
          <a:p>
            <a:pPr marL="0" indent="0">
              <a:buNone/>
            </a:pPr>
            <a:r>
              <a:rPr lang="en-US" sz="2000" dirty="0"/>
              <a:t>	-  </a:t>
            </a:r>
            <a:r>
              <a:rPr lang="en-US" sz="2000" i="1" dirty="0"/>
              <a:t>Multi-Crops</a:t>
            </a:r>
            <a:r>
              <a:rPr lang="en-US" sz="2000" b="1" dirty="0"/>
              <a:t> </a:t>
            </a:r>
            <a:r>
              <a:rPr lang="en-US" sz="2000" dirty="0"/>
              <a:t>Policy Fast Auto Augmentation</a:t>
            </a:r>
          </a:p>
        </p:txBody>
      </p:sp>
      <p:sp>
        <p:nvSpPr>
          <p:cNvPr id="4" name="Title 1">
            <a:extLst>
              <a:ext uri="{FF2B5EF4-FFF2-40B4-BE49-F238E27FC236}">
                <a16:creationId xmlns:a16="http://schemas.microsoft.com/office/drawing/2014/main" id="{36E80B57-3393-4606-B2E1-B4780C27A818}"/>
              </a:ext>
            </a:extLst>
          </p:cNvPr>
          <p:cNvSpPr txBox="1">
            <a:spLocks/>
          </p:cNvSpPr>
          <p:nvPr/>
        </p:nvSpPr>
        <p:spPr>
          <a:xfrm>
            <a:off x="84499" y="0"/>
            <a:ext cx="12023002" cy="807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Light" panose="020F0302020204030204"/>
                <a:ea typeface="+mj-ea"/>
                <a:cs typeface="+mj-cs"/>
              </a:rPr>
              <a:t>Our Proposed Multi-Augmentation Strategies</a:t>
            </a:r>
          </a:p>
        </p:txBody>
      </p:sp>
      <p:pic>
        <p:nvPicPr>
          <p:cNvPr id="5" name="Picture 4">
            <a:extLst>
              <a:ext uri="{FF2B5EF4-FFF2-40B4-BE49-F238E27FC236}">
                <a16:creationId xmlns:a16="http://schemas.microsoft.com/office/drawing/2014/main" id="{74ACA994-E520-4D9C-AF00-3BB0F710597F}"/>
              </a:ext>
            </a:extLst>
          </p:cNvPr>
          <p:cNvPicPr>
            <a:picLocks noChangeAspect="1"/>
          </p:cNvPicPr>
          <p:nvPr/>
        </p:nvPicPr>
        <p:blipFill>
          <a:blip r:embed="rId2"/>
          <a:stretch>
            <a:fillRect/>
          </a:stretch>
        </p:blipFill>
        <p:spPr>
          <a:xfrm>
            <a:off x="7451056" y="3127507"/>
            <a:ext cx="4656445" cy="705077"/>
          </a:xfrm>
          <a:prstGeom prst="rect">
            <a:avLst/>
          </a:prstGeom>
        </p:spPr>
      </p:pic>
      <p:sp>
        <p:nvSpPr>
          <p:cNvPr id="2" name="Rectangle 1">
            <a:extLst>
              <a:ext uri="{FF2B5EF4-FFF2-40B4-BE49-F238E27FC236}">
                <a16:creationId xmlns:a16="http://schemas.microsoft.com/office/drawing/2014/main" id="{9A87F605-7CEA-41C4-B427-0734BC36913F}"/>
              </a:ext>
            </a:extLst>
          </p:cNvPr>
          <p:cNvSpPr/>
          <p:nvPr/>
        </p:nvSpPr>
        <p:spPr>
          <a:xfrm>
            <a:off x="225588" y="1287262"/>
            <a:ext cx="6999882" cy="49892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3450E1D-1C65-4B05-9822-C78A7ADDB3BA}"/>
              </a:ext>
            </a:extLst>
          </p:cNvPr>
          <p:cNvCxnSpPr>
            <a:endCxn id="5" idx="0"/>
          </p:cNvCxnSpPr>
          <p:nvPr/>
        </p:nvCxnSpPr>
        <p:spPr>
          <a:xfrm>
            <a:off x="7267719" y="1287262"/>
            <a:ext cx="2511560" cy="1840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DAEEF74-8C8D-49A3-A8C6-4703E5B1C6D0}"/>
              </a:ext>
            </a:extLst>
          </p:cNvPr>
          <p:cNvCxnSpPr>
            <a:cxnSpLocks/>
            <a:endCxn id="5" idx="2"/>
          </p:cNvCxnSpPr>
          <p:nvPr/>
        </p:nvCxnSpPr>
        <p:spPr>
          <a:xfrm flipV="1">
            <a:off x="7267719" y="3832584"/>
            <a:ext cx="2511560" cy="24439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573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8C9FF-DB33-4859-A36F-7E5614A74181}"/>
              </a:ext>
            </a:extLst>
          </p:cNvPr>
          <p:cNvPicPr>
            <a:picLocks noChangeAspect="1"/>
          </p:cNvPicPr>
          <p:nvPr/>
        </p:nvPicPr>
        <p:blipFill>
          <a:blip r:embed="rId2"/>
          <a:stretch>
            <a:fillRect/>
          </a:stretch>
        </p:blipFill>
        <p:spPr>
          <a:xfrm>
            <a:off x="2803523" y="1132442"/>
            <a:ext cx="6407167" cy="970170"/>
          </a:xfrm>
          <a:prstGeom prst="rect">
            <a:avLst/>
          </a:prstGeom>
        </p:spPr>
      </p:pic>
      <p:pic>
        <p:nvPicPr>
          <p:cNvPr id="12" name="Picture 11">
            <a:extLst>
              <a:ext uri="{FF2B5EF4-FFF2-40B4-BE49-F238E27FC236}">
                <a16:creationId xmlns:a16="http://schemas.microsoft.com/office/drawing/2014/main" id="{6A7F8994-45D2-4B3F-A94B-1F66BA44ADEF}"/>
              </a:ext>
            </a:extLst>
          </p:cNvPr>
          <p:cNvPicPr>
            <a:picLocks noChangeAspect="1"/>
          </p:cNvPicPr>
          <p:nvPr/>
        </p:nvPicPr>
        <p:blipFill>
          <a:blip r:embed="rId3"/>
          <a:stretch>
            <a:fillRect/>
          </a:stretch>
        </p:blipFill>
        <p:spPr>
          <a:xfrm>
            <a:off x="2272683" y="2821704"/>
            <a:ext cx="8069802" cy="3066695"/>
          </a:xfrm>
          <a:prstGeom prst="rect">
            <a:avLst/>
          </a:prstGeom>
        </p:spPr>
      </p:pic>
      <p:sp>
        <p:nvSpPr>
          <p:cNvPr id="13" name="Rectangle: Rounded Corners 12">
            <a:extLst>
              <a:ext uri="{FF2B5EF4-FFF2-40B4-BE49-F238E27FC236}">
                <a16:creationId xmlns:a16="http://schemas.microsoft.com/office/drawing/2014/main" id="{A3CA65BE-D629-4F85-94E1-F55D86E375E4}"/>
              </a:ext>
            </a:extLst>
          </p:cNvPr>
          <p:cNvSpPr/>
          <p:nvPr/>
        </p:nvSpPr>
        <p:spPr>
          <a:xfrm>
            <a:off x="4083728" y="2476870"/>
            <a:ext cx="3062796" cy="40393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D7BCEB8-51D5-4389-9EB4-D62712A398B3}"/>
              </a:ext>
            </a:extLst>
          </p:cNvPr>
          <p:cNvSpPr txBox="1">
            <a:spLocks/>
          </p:cNvSpPr>
          <p:nvPr/>
        </p:nvSpPr>
        <p:spPr>
          <a:xfrm>
            <a:off x="84499" y="0"/>
            <a:ext cx="12023002" cy="80786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defRPr/>
            </a:pPr>
            <a:r>
              <a:rPr kumimoji="0" lang="en-US" sz="4400" b="1" i="0" u="none" strike="noStrike" kern="1200" cap="none" spc="0" normalizeH="0" baseline="0" noProof="0" dirty="0">
                <a:ln>
                  <a:noFill/>
                </a:ln>
                <a:solidFill>
                  <a:srgbClr val="0052D6"/>
                </a:solidFill>
                <a:effectLst/>
                <a:uLnTx/>
                <a:uFillTx/>
                <a:latin typeface="Calibri Light" panose="020F0302020204030204"/>
                <a:ea typeface="+mj-ea"/>
                <a:cs typeface="+mj-cs"/>
              </a:rPr>
              <a:t>Our </a:t>
            </a:r>
            <a:r>
              <a:rPr lang="en-US" b="1" dirty="0">
                <a:solidFill>
                  <a:srgbClr val="0052D6"/>
                </a:solidFill>
              </a:rPr>
              <a:t>Proposed Multi-Augmentation Strategies for </a:t>
            </a:r>
            <a:r>
              <a:rPr lang="en-US" b="1" dirty="0">
                <a:solidFill>
                  <a:srgbClr val="FF0000"/>
                </a:solidFill>
              </a:rPr>
              <a:t>Two-Views</a:t>
            </a:r>
            <a:endParaRPr kumimoji="0" lang="en-US" sz="4400" b="1" i="0" u="none" strike="noStrike" kern="1200" cap="none" spc="0" normalizeH="0" baseline="0" noProof="0" dirty="0">
              <a:ln>
                <a:noFill/>
              </a:ln>
              <a:solidFill>
                <a:srgbClr val="FF0000"/>
              </a:solidFill>
              <a:effectLst/>
              <a:uLnTx/>
              <a:uFillTx/>
              <a:latin typeface="Calibri Light" panose="020F0302020204030204"/>
            </a:endParaRPr>
          </a:p>
        </p:txBody>
      </p:sp>
    </p:spTree>
    <p:extLst>
      <p:ext uri="{BB962C8B-B14F-4D97-AF65-F5344CB8AC3E}">
        <p14:creationId xmlns:p14="http://schemas.microsoft.com/office/powerpoint/2010/main" val="103885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E1EE22-AB73-4802-9CA2-BDFF71C3A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812" y="1618736"/>
            <a:ext cx="7981023" cy="4491079"/>
          </a:xfrm>
          <a:prstGeom prst="rect">
            <a:avLst/>
          </a:prstGeom>
        </p:spPr>
      </p:pic>
      <p:sp>
        <p:nvSpPr>
          <p:cNvPr id="5" name="TextBox 4">
            <a:extLst>
              <a:ext uri="{FF2B5EF4-FFF2-40B4-BE49-F238E27FC236}">
                <a16:creationId xmlns:a16="http://schemas.microsoft.com/office/drawing/2014/main" id="{455A8BFC-7C30-40B7-B1E0-E79CB39EDCD8}"/>
              </a:ext>
            </a:extLst>
          </p:cNvPr>
          <p:cNvSpPr txBox="1"/>
          <p:nvPr/>
        </p:nvSpPr>
        <p:spPr>
          <a:xfrm>
            <a:off x="123349" y="1097878"/>
            <a:ext cx="58394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Local – Global Semantic Representations</a:t>
            </a:r>
          </a:p>
        </p:txBody>
      </p:sp>
      <p:sp>
        <p:nvSpPr>
          <p:cNvPr id="9" name="Title 1">
            <a:extLst>
              <a:ext uri="{FF2B5EF4-FFF2-40B4-BE49-F238E27FC236}">
                <a16:creationId xmlns:a16="http://schemas.microsoft.com/office/drawing/2014/main" id="{E00A817F-2357-4EAE-8734-590771CC9814}"/>
              </a:ext>
            </a:extLst>
          </p:cNvPr>
          <p:cNvSpPr txBox="1">
            <a:spLocks/>
          </p:cNvSpPr>
          <p:nvPr/>
        </p:nvSpPr>
        <p:spPr>
          <a:xfrm>
            <a:off x="838200" y="59681"/>
            <a:ext cx="10515600" cy="108918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rPr>
              <a:t>Disentangled Representation</a:t>
            </a:r>
          </a:p>
          <a:p>
            <a:pPr algn="ctr"/>
            <a:r>
              <a:rPr lang="en-US" dirty="0">
                <a:solidFill>
                  <a:srgbClr val="0070C0"/>
                </a:solidFill>
              </a:rPr>
              <a:t>Data Augmentation</a:t>
            </a:r>
          </a:p>
        </p:txBody>
      </p:sp>
      <p:sp>
        <p:nvSpPr>
          <p:cNvPr id="6" name="TextBox 5">
            <a:hlinkClick r:id="rId3"/>
            <a:extLst>
              <a:ext uri="{FF2B5EF4-FFF2-40B4-BE49-F238E27FC236}">
                <a16:creationId xmlns:a16="http://schemas.microsoft.com/office/drawing/2014/main" id="{7854BBCA-15FA-4D7F-8159-838D37B10633}"/>
              </a:ext>
            </a:extLst>
          </p:cNvPr>
          <p:cNvSpPr txBox="1"/>
          <p:nvPr/>
        </p:nvSpPr>
        <p:spPr>
          <a:xfrm>
            <a:off x="10046442" y="6153174"/>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9093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8C9FF-DB33-4859-A36F-7E5614A74181}"/>
              </a:ext>
            </a:extLst>
          </p:cNvPr>
          <p:cNvPicPr>
            <a:picLocks noChangeAspect="1"/>
          </p:cNvPicPr>
          <p:nvPr/>
        </p:nvPicPr>
        <p:blipFill>
          <a:blip r:embed="rId2"/>
          <a:stretch>
            <a:fillRect/>
          </a:stretch>
        </p:blipFill>
        <p:spPr>
          <a:xfrm>
            <a:off x="2803523" y="1132442"/>
            <a:ext cx="6407167" cy="970170"/>
          </a:xfrm>
          <a:prstGeom prst="rect">
            <a:avLst/>
          </a:prstGeom>
        </p:spPr>
      </p:pic>
      <p:pic>
        <p:nvPicPr>
          <p:cNvPr id="26" name="Picture 25">
            <a:extLst>
              <a:ext uri="{FF2B5EF4-FFF2-40B4-BE49-F238E27FC236}">
                <a16:creationId xmlns:a16="http://schemas.microsoft.com/office/drawing/2014/main" id="{8614BC4B-8746-4EE6-9FF9-5CD934596E41}"/>
              </a:ext>
            </a:extLst>
          </p:cNvPr>
          <p:cNvPicPr>
            <a:picLocks noChangeAspect="1"/>
          </p:cNvPicPr>
          <p:nvPr/>
        </p:nvPicPr>
        <p:blipFill>
          <a:blip r:embed="rId3"/>
          <a:stretch>
            <a:fillRect/>
          </a:stretch>
        </p:blipFill>
        <p:spPr>
          <a:xfrm>
            <a:off x="3533312" y="2506341"/>
            <a:ext cx="6407167" cy="4239059"/>
          </a:xfrm>
          <a:prstGeom prst="rect">
            <a:avLst/>
          </a:prstGeom>
        </p:spPr>
      </p:pic>
      <p:sp>
        <p:nvSpPr>
          <p:cNvPr id="27" name="Rectangle: Rounded Corners 26">
            <a:extLst>
              <a:ext uri="{FF2B5EF4-FFF2-40B4-BE49-F238E27FC236}">
                <a16:creationId xmlns:a16="http://schemas.microsoft.com/office/drawing/2014/main" id="{9AD08BFC-67E0-487F-A480-85235857EAAA}"/>
              </a:ext>
            </a:extLst>
          </p:cNvPr>
          <p:cNvSpPr/>
          <p:nvPr/>
        </p:nvSpPr>
        <p:spPr>
          <a:xfrm>
            <a:off x="4731798" y="2476870"/>
            <a:ext cx="2272684" cy="42685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6BE3129-78B2-428C-BB21-13D0D1A7C164}"/>
              </a:ext>
            </a:extLst>
          </p:cNvPr>
          <p:cNvSpPr txBox="1">
            <a:spLocks/>
          </p:cNvSpPr>
          <p:nvPr/>
        </p:nvSpPr>
        <p:spPr>
          <a:xfrm>
            <a:off x="84499" y="0"/>
            <a:ext cx="12023002" cy="80786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defRPr/>
            </a:pPr>
            <a:r>
              <a:rPr kumimoji="0" lang="en-US" sz="4400" b="1" i="0" u="none" strike="noStrike" kern="1200" cap="none" spc="0" normalizeH="0" baseline="0" noProof="0" dirty="0">
                <a:ln>
                  <a:noFill/>
                </a:ln>
                <a:solidFill>
                  <a:srgbClr val="0052D6"/>
                </a:solidFill>
                <a:effectLst/>
                <a:uLnTx/>
                <a:uFillTx/>
                <a:latin typeface="Calibri Light" panose="020F0302020204030204"/>
                <a:ea typeface="+mj-ea"/>
                <a:cs typeface="+mj-cs"/>
              </a:rPr>
              <a:t>Our </a:t>
            </a:r>
            <a:r>
              <a:rPr lang="en-US" b="1" dirty="0">
                <a:solidFill>
                  <a:srgbClr val="0052D6"/>
                </a:solidFill>
              </a:rPr>
              <a:t>Proposed Multi-Augmentation Strategies for </a:t>
            </a:r>
            <a:r>
              <a:rPr lang="en-US" b="1" dirty="0">
                <a:solidFill>
                  <a:srgbClr val="FF0000"/>
                </a:solidFill>
              </a:rPr>
              <a:t>Multi-Views</a:t>
            </a:r>
            <a:endParaRPr kumimoji="0" lang="en-US" sz="4400" b="1" i="0" u="none" strike="noStrike" kern="1200" cap="none" spc="0" normalizeH="0" baseline="0" noProof="0" dirty="0">
              <a:ln>
                <a:noFill/>
              </a:ln>
              <a:solidFill>
                <a:srgbClr val="FF0000"/>
              </a:solidFill>
              <a:effectLst/>
              <a:uLnTx/>
              <a:uFillTx/>
              <a:latin typeface="Calibri Light" panose="020F0302020204030204"/>
            </a:endParaRPr>
          </a:p>
        </p:txBody>
      </p:sp>
    </p:spTree>
    <p:extLst>
      <p:ext uri="{BB962C8B-B14F-4D97-AF65-F5344CB8AC3E}">
        <p14:creationId xmlns:p14="http://schemas.microsoft.com/office/powerpoint/2010/main" val="1485561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D3A4D6-331E-40DF-8DD8-AF0D3F3385ED}"/>
              </a:ext>
            </a:extLst>
          </p:cNvPr>
          <p:cNvSpPr>
            <a:spLocks noGrp="1"/>
          </p:cNvSpPr>
          <p:nvPr>
            <p:ph idx="1"/>
          </p:nvPr>
        </p:nvSpPr>
        <p:spPr>
          <a:xfrm>
            <a:off x="1440618" y="925448"/>
            <a:ext cx="11392677" cy="5370990"/>
          </a:xfrm>
        </p:spPr>
        <p:txBody>
          <a:bodyPr>
            <a:normAutofit fontScale="92500" lnSpcReduction="10000"/>
          </a:bodyPr>
          <a:lstStyle/>
          <a:p>
            <a:pPr marL="0" indent="0">
              <a:lnSpc>
                <a:spcPct val="150000"/>
              </a:lnSpc>
              <a:buNone/>
            </a:pPr>
            <a:r>
              <a:rPr lang="en-US" sz="2400" dirty="0"/>
              <a:t>-- Baseline Self-Supervised </a:t>
            </a:r>
          </a:p>
          <a:p>
            <a:pPr marL="0" indent="0">
              <a:lnSpc>
                <a:spcPct val="150000"/>
              </a:lnSpc>
              <a:buNone/>
            </a:pPr>
            <a:r>
              <a:rPr lang="en-US" sz="2400" dirty="0"/>
              <a:t>	+ (</a:t>
            </a:r>
            <a:r>
              <a:rPr lang="en-US" sz="2400" dirty="0">
                <a:solidFill>
                  <a:srgbClr val="002060"/>
                </a:solidFill>
              </a:rPr>
              <a:t>Cropping &amp; Color Distortion</a:t>
            </a:r>
            <a:r>
              <a:rPr lang="en-US" sz="2400" dirty="0"/>
              <a:t>)(</a:t>
            </a:r>
            <a:r>
              <a:rPr lang="en-US" sz="2400" dirty="0">
                <a:solidFill>
                  <a:srgbClr val="C00000"/>
                </a:solidFill>
              </a:rPr>
              <a:t>Experiment in Progress</a:t>
            </a:r>
            <a:r>
              <a:rPr lang="en-US" sz="2400" dirty="0"/>
              <a:t>)</a:t>
            </a:r>
          </a:p>
          <a:p>
            <a:pPr marL="0" indent="0">
              <a:lnSpc>
                <a:spcPct val="150000"/>
              </a:lnSpc>
              <a:buNone/>
            </a:pPr>
            <a:r>
              <a:rPr lang="en-US" sz="2400" dirty="0"/>
              <a:t>-- Supervised Random Augmentation + Self</a:t>
            </a:r>
          </a:p>
          <a:p>
            <a:pPr marL="0" indent="0">
              <a:lnSpc>
                <a:spcPct val="150000"/>
              </a:lnSpc>
              <a:buNone/>
            </a:pPr>
            <a:r>
              <a:rPr lang="en-US" sz="2400" dirty="0"/>
              <a:t>	+ Random Augmentation + Cropping </a:t>
            </a:r>
          </a:p>
          <a:p>
            <a:pPr marL="0" indent="0">
              <a:lnSpc>
                <a:spcPct val="150000"/>
              </a:lnSpc>
              <a:buNone/>
            </a:pPr>
            <a:r>
              <a:rPr lang="en-US" sz="2400" dirty="0"/>
              <a:t>	+Random Augmentation + W/O </a:t>
            </a:r>
            <a:r>
              <a:rPr lang="en-US" sz="2400" dirty="0" err="1"/>
              <a:t>Croping</a:t>
            </a:r>
            <a:endParaRPr lang="en-US" sz="2400" dirty="0"/>
          </a:p>
          <a:p>
            <a:pPr marL="0" indent="0">
              <a:lnSpc>
                <a:spcPct val="150000"/>
              </a:lnSpc>
              <a:buNone/>
            </a:pPr>
            <a:r>
              <a:rPr lang="en-US" sz="2400" dirty="0"/>
              <a:t>-- Supervised Bayesian Searching(</a:t>
            </a:r>
            <a:r>
              <a:rPr lang="en-US" sz="2400" dirty="0">
                <a:solidFill>
                  <a:srgbClr val="002060"/>
                </a:solidFill>
              </a:rPr>
              <a:t>Data Augmentation Policy</a:t>
            </a:r>
            <a:r>
              <a:rPr lang="en-US" sz="2400" dirty="0"/>
              <a:t>) </a:t>
            </a:r>
          </a:p>
          <a:p>
            <a:pPr marL="0" indent="0">
              <a:lnSpc>
                <a:spcPct val="150000"/>
              </a:lnSpc>
              <a:buNone/>
            </a:pPr>
            <a:r>
              <a:rPr lang="en-US" sz="2400" dirty="0"/>
              <a:t>	+ (</a:t>
            </a:r>
            <a:r>
              <a:rPr lang="en-US" sz="2400" dirty="0" err="1">
                <a:solidFill>
                  <a:srgbClr val="002060"/>
                </a:solidFill>
              </a:rPr>
              <a:t>Fast_AA</a:t>
            </a:r>
            <a:r>
              <a:rPr lang="en-US" sz="2400" dirty="0"/>
              <a:t>,  </a:t>
            </a:r>
            <a:r>
              <a:rPr lang="en-US" sz="2400" dirty="0" err="1">
                <a:solidFill>
                  <a:srgbClr val="002060"/>
                </a:solidFill>
              </a:rPr>
              <a:t>Fast_AA_Self</a:t>
            </a:r>
            <a:r>
              <a:rPr lang="en-US" sz="2400" dirty="0">
                <a:solidFill>
                  <a:srgbClr val="002060"/>
                </a:solidFill>
              </a:rPr>
              <a:t>-Supervised</a:t>
            </a:r>
            <a:r>
              <a:rPr lang="en-US" sz="2400" dirty="0"/>
              <a:t>)</a:t>
            </a:r>
          </a:p>
          <a:p>
            <a:pPr marL="0" indent="0">
              <a:lnSpc>
                <a:spcPct val="150000"/>
              </a:lnSpc>
              <a:buNone/>
            </a:pPr>
            <a:r>
              <a:rPr lang="en-US" sz="2400" dirty="0"/>
              <a:t>-- Supervised </a:t>
            </a:r>
            <a:r>
              <a:rPr lang="en-US" sz="2400" dirty="0" err="1"/>
              <a:t>AutoAugmentation</a:t>
            </a:r>
            <a:r>
              <a:rPr lang="en-US" sz="2400" dirty="0"/>
              <a:t> </a:t>
            </a:r>
            <a:r>
              <a:rPr lang="en-US" sz="2400" dirty="0" err="1"/>
              <a:t>Strate</a:t>
            </a:r>
            <a:endParaRPr lang="en-US" sz="2400" dirty="0"/>
          </a:p>
          <a:p>
            <a:pPr marL="0" indent="0">
              <a:lnSpc>
                <a:spcPct val="150000"/>
              </a:lnSpc>
              <a:buNone/>
            </a:pPr>
            <a:r>
              <a:rPr lang="en-US" sz="2400" dirty="0"/>
              <a:t>	+ (</a:t>
            </a:r>
            <a:r>
              <a:rPr lang="en-US" sz="2400" dirty="0">
                <a:solidFill>
                  <a:srgbClr val="002060"/>
                </a:solidFill>
              </a:rPr>
              <a:t>Auto AA</a:t>
            </a:r>
            <a:r>
              <a:rPr lang="en-US" sz="2400" dirty="0"/>
              <a:t>)</a:t>
            </a:r>
          </a:p>
        </p:txBody>
      </p:sp>
      <p:sp>
        <p:nvSpPr>
          <p:cNvPr id="6" name="Title 1">
            <a:extLst>
              <a:ext uri="{FF2B5EF4-FFF2-40B4-BE49-F238E27FC236}">
                <a16:creationId xmlns:a16="http://schemas.microsoft.com/office/drawing/2014/main" id="{4274B71E-4E90-403E-9E66-1BD91EC7C533}"/>
              </a:ext>
            </a:extLst>
          </p:cNvPr>
          <p:cNvSpPr txBox="1">
            <a:spLocks/>
          </p:cNvSpPr>
          <p:nvPr/>
        </p:nvSpPr>
        <p:spPr>
          <a:xfrm>
            <a:off x="838200" y="0"/>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Strategy Augmentation </a:t>
            </a:r>
          </a:p>
        </p:txBody>
      </p:sp>
    </p:spTree>
    <p:extLst>
      <p:ext uri="{BB962C8B-B14F-4D97-AF65-F5344CB8AC3E}">
        <p14:creationId xmlns:p14="http://schemas.microsoft.com/office/powerpoint/2010/main" val="33236479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550345" y="2892824"/>
            <a:ext cx="12425972" cy="1446550"/>
          </a:xfrm>
          <a:prstGeom prst="rect">
            <a:avLst/>
          </a:prstGeom>
          <a:noFill/>
        </p:spPr>
        <p:txBody>
          <a:bodyPr wrap="square" rtlCol="0">
            <a:spAutoFit/>
          </a:bodyPr>
          <a:lstStyle/>
          <a:p>
            <a:pPr lvl="0">
              <a:defRPr/>
            </a:pPr>
            <a:r>
              <a:rPr lang="en-US" sz="4400" b="1" dirty="0">
                <a:solidFill>
                  <a:prstClr val="white"/>
                </a:solidFill>
              </a:rPr>
              <a:t>Multi- Augmentation Strategies + </a:t>
            </a: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Regularization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7695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FE72A5-A571-4A75-ADB3-65BB3E8AB6B9}"/>
              </a:ext>
            </a:extLst>
          </p:cNvPr>
          <p:cNvSpPr txBox="1">
            <a:spLocks/>
          </p:cNvSpPr>
          <p:nvPr/>
        </p:nvSpPr>
        <p:spPr>
          <a:xfrm>
            <a:off x="838200" y="0"/>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Augmentation + Regularization</a:t>
            </a:r>
          </a:p>
        </p:txBody>
      </p:sp>
      <p:pic>
        <p:nvPicPr>
          <p:cNvPr id="5" name="Picture 4">
            <a:extLst>
              <a:ext uri="{FF2B5EF4-FFF2-40B4-BE49-F238E27FC236}">
                <a16:creationId xmlns:a16="http://schemas.microsoft.com/office/drawing/2014/main" id="{4AF2DF91-D9FF-43A8-B5CA-474B85849ADE}"/>
              </a:ext>
            </a:extLst>
          </p:cNvPr>
          <p:cNvPicPr>
            <a:picLocks noChangeAspect="1"/>
          </p:cNvPicPr>
          <p:nvPr/>
        </p:nvPicPr>
        <p:blipFill rotWithShape="1">
          <a:blip r:embed="rId2"/>
          <a:srcRect r="30738" b="20738"/>
          <a:stretch/>
        </p:blipFill>
        <p:spPr>
          <a:xfrm>
            <a:off x="2253668" y="954324"/>
            <a:ext cx="4752373" cy="5672737"/>
          </a:xfrm>
          <a:prstGeom prst="rect">
            <a:avLst/>
          </a:prstGeom>
        </p:spPr>
      </p:pic>
      <p:sp>
        <p:nvSpPr>
          <p:cNvPr id="6" name="TextBox 5">
            <a:extLst>
              <a:ext uri="{FF2B5EF4-FFF2-40B4-BE49-F238E27FC236}">
                <a16:creationId xmlns:a16="http://schemas.microsoft.com/office/drawing/2014/main" id="{AEC5C24E-E912-4E4F-BE41-E768BFB7C1D5}"/>
              </a:ext>
            </a:extLst>
          </p:cNvPr>
          <p:cNvSpPr txBox="1"/>
          <p:nvPr/>
        </p:nvSpPr>
        <p:spPr>
          <a:xfrm>
            <a:off x="7171838" y="2093094"/>
            <a:ext cx="1589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extBox 6">
            <a:extLst>
              <a:ext uri="{FF2B5EF4-FFF2-40B4-BE49-F238E27FC236}">
                <a16:creationId xmlns:a16="http://schemas.microsoft.com/office/drawing/2014/main" id="{D20C3DE3-CD25-4016-B9AE-8D8A36D4E5AE}"/>
              </a:ext>
            </a:extLst>
          </p:cNvPr>
          <p:cNvSpPr txBox="1"/>
          <p:nvPr/>
        </p:nvSpPr>
        <p:spPr>
          <a:xfrm>
            <a:off x="7171838" y="5061995"/>
            <a:ext cx="158910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Calibri" panose="020F0502020204030204"/>
                <a:ea typeface="+mn-ea"/>
                <a:cs typeface="+mn-cs"/>
              </a:rPr>
              <a:t>CutMix</a:t>
            </a: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 </a:t>
            </a:r>
          </a:p>
        </p:txBody>
      </p:sp>
      <p:sp>
        <p:nvSpPr>
          <p:cNvPr id="2" name="Rectangle 1">
            <a:extLst>
              <a:ext uri="{FF2B5EF4-FFF2-40B4-BE49-F238E27FC236}">
                <a16:creationId xmlns:a16="http://schemas.microsoft.com/office/drawing/2014/main" id="{F70179F2-18D7-424F-BDA2-69EFEA4EF1B1}"/>
              </a:ext>
            </a:extLst>
          </p:cNvPr>
          <p:cNvSpPr/>
          <p:nvPr/>
        </p:nvSpPr>
        <p:spPr>
          <a:xfrm>
            <a:off x="2253668" y="954324"/>
            <a:ext cx="6507273" cy="2836368"/>
          </a:xfrm>
          <a:prstGeom prst="rect">
            <a:avLst/>
          </a:prstGeom>
          <a:noFill/>
          <a:ln w="3810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Rectangle 7">
            <a:extLst>
              <a:ext uri="{FF2B5EF4-FFF2-40B4-BE49-F238E27FC236}">
                <a16:creationId xmlns:a16="http://schemas.microsoft.com/office/drawing/2014/main" id="{C6AAB72F-6BD0-C54B-97EA-2575F055D3B7}"/>
              </a:ext>
            </a:extLst>
          </p:cNvPr>
          <p:cNvSpPr/>
          <p:nvPr/>
        </p:nvSpPr>
        <p:spPr>
          <a:xfrm>
            <a:off x="2253668" y="3874644"/>
            <a:ext cx="6507273" cy="2836368"/>
          </a:xfrm>
          <a:prstGeom prst="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422548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AAFDE71-C3E6-4DA7-BEEB-4EF722126C4A}"/>
              </a:ext>
            </a:extLst>
          </p:cNvPr>
          <p:cNvPicPr>
            <a:picLocks noChangeAspect="1"/>
          </p:cNvPicPr>
          <p:nvPr/>
        </p:nvPicPr>
        <p:blipFill>
          <a:blip r:embed="rId2"/>
          <a:stretch>
            <a:fillRect/>
          </a:stretch>
        </p:blipFill>
        <p:spPr>
          <a:xfrm>
            <a:off x="4907902" y="123445"/>
            <a:ext cx="7284098" cy="6611110"/>
          </a:xfrm>
          <a:prstGeom prst="rect">
            <a:avLst/>
          </a:prstGeom>
        </p:spPr>
      </p:pic>
      <p:sp>
        <p:nvSpPr>
          <p:cNvPr id="5" name="矩形 4">
            <a:extLst>
              <a:ext uri="{FF2B5EF4-FFF2-40B4-BE49-F238E27FC236}">
                <a16:creationId xmlns:a16="http://schemas.microsoft.com/office/drawing/2014/main" id="{7B076565-B51E-4B23-A17F-FBA4BB08806D}"/>
              </a:ext>
            </a:extLst>
          </p:cNvPr>
          <p:cNvSpPr/>
          <p:nvPr/>
        </p:nvSpPr>
        <p:spPr>
          <a:xfrm>
            <a:off x="0" y="123445"/>
            <a:ext cx="522950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3200" b="0" i="0" u="none" strike="noStrike" kern="1200" cap="none" spc="0" normalizeH="0" baseline="0" noProof="0" dirty="0" err="1">
                <a:ln>
                  <a:noFill/>
                </a:ln>
                <a:solidFill>
                  <a:srgbClr val="FF0000"/>
                </a:solidFill>
                <a:effectLst/>
                <a:uLnTx/>
                <a:uFillTx/>
                <a:latin typeface="Calibri" panose="020F0502020204030204"/>
                <a:ea typeface="+mn-ea"/>
                <a:cs typeface="+mn-cs"/>
              </a:rPr>
              <a:t>Experiement</a:t>
            </a: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 in </a:t>
            </a:r>
            <a:r>
              <a:rPr kumimoji="0" lang="en-US" sz="3200" b="0" i="0" u="none" strike="noStrike" kern="1200" cap="none" spc="0" normalizeH="0" baseline="0" noProof="0" dirty="0" err="1">
                <a:ln>
                  <a:noFill/>
                </a:ln>
                <a:solidFill>
                  <a:srgbClr val="FF0000"/>
                </a:solidFill>
                <a:effectLst/>
                <a:uLnTx/>
                <a:uFillTx/>
                <a:latin typeface="Calibri" panose="020F0502020204030204"/>
                <a:ea typeface="+mn-ea"/>
                <a:cs typeface="+mn-cs"/>
              </a:rPr>
              <a:t>Cifar</a:t>
            </a: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 10</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矩形: 圓角 5">
            <a:extLst>
              <a:ext uri="{FF2B5EF4-FFF2-40B4-BE49-F238E27FC236}">
                <a16:creationId xmlns:a16="http://schemas.microsoft.com/office/drawing/2014/main" id="{3E970721-0BEB-496A-96DB-ED6F7BA21C60}"/>
              </a:ext>
            </a:extLst>
          </p:cNvPr>
          <p:cNvSpPr/>
          <p:nvPr/>
        </p:nvSpPr>
        <p:spPr>
          <a:xfrm>
            <a:off x="5663682" y="578498"/>
            <a:ext cx="1558212" cy="2239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矩形: 圓角 6">
            <a:extLst>
              <a:ext uri="{FF2B5EF4-FFF2-40B4-BE49-F238E27FC236}">
                <a16:creationId xmlns:a16="http://schemas.microsoft.com/office/drawing/2014/main" id="{06BCEF5E-462E-4916-B0A5-B18970294754}"/>
              </a:ext>
            </a:extLst>
          </p:cNvPr>
          <p:cNvSpPr/>
          <p:nvPr/>
        </p:nvSpPr>
        <p:spPr>
          <a:xfrm>
            <a:off x="8416213" y="578497"/>
            <a:ext cx="1558212" cy="2239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83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9284-EA8C-4534-B329-F37F06378456}"/>
              </a:ext>
            </a:extLst>
          </p:cNvPr>
          <p:cNvSpPr>
            <a:spLocks noGrp="1"/>
          </p:cNvSpPr>
          <p:nvPr>
            <p:ph type="title"/>
          </p:nvPr>
        </p:nvSpPr>
        <p:spPr>
          <a:xfrm>
            <a:off x="838200" y="120989"/>
            <a:ext cx="10515600" cy="700195"/>
          </a:xfrm>
        </p:spPr>
        <p:txBody>
          <a:bodyPr/>
          <a:lstStyle/>
          <a:p>
            <a:pPr algn="ctr"/>
            <a:r>
              <a:rPr lang="en-US" dirty="0">
                <a:solidFill>
                  <a:srgbClr val="0052D6"/>
                </a:solidFill>
              </a:rPr>
              <a:t>Contrastive Self-Supervised Learning</a:t>
            </a:r>
          </a:p>
        </p:txBody>
      </p:sp>
      <p:pic>
        <p:nvPicPr>
          <p:cNvPr id="15" name="Picture 14">
            <a:extLst>
              <a:ext uri="{FF2B5EF4-FFF2-40B4-BE49-F238E27FC236}">
                <a16:creationId xmlns:a16="http://schemas.microsoft.com/office/drawing/2014/main" id="{24C9ECE1-9B94-42D0-B26E-13905D0D5CB1}"/>
              </a:ext>
            </a:extLst>
          </p:cNvPr>
          <p:cNvPicPr>
            <a:picLocks noChangeAspect="1"/>
          </p:cNvPicPr>
          <p:nvPr/>
        </p:nvPicPr>
        <p:blipFill rotWithShape="1">
          <a:blip r:embed="rId2"/>
          <a:srcRect t="1499" b="-1"/>
          <a:stretch/>
        </p:blipFill>
        <p:spPr>
          <a:xfrm>
            <a:off x="2386357" y="1225118"/>
            <a:ext cx="7716432" cy="4982991"/>
          </a:xfrm>
          <a:prstGeom prst="rect">
            <a:avLst/>
          </a:prstGeom>
        </p:spPr>
      </p:pic>
    </p:spTree>
    <p:extLst>
      <p:ext uri="{BB962C8B-B14F-4D97-AF65-F5344CB8AC3E}">
        <p14:creationId xmlns:p14="http://schemas.microsoft.com/office/powerpoint/2010/main" val="11450595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9284-EA8C-4534-B329-F37F06378456}"/>
              </a:ext>
            </a:extLst>
          </p:cNvPr>
          <p:cNvSpPr>
            <a:spLocks noGrp="1"/>
          </p:cNvSpPr>
          <p:nvPr>
            <p:ph type="title"/>
          </p:nvPr>
        </p:nvSpPr>
        <p:spPr>
          <a:xfrm>
            <a:off x="838200" y="120989"/>
            <a:ext cx="10515600" cy="700195"/>
          </a:xfrm>
        </p:spPr>
        <p:txBody>
          <a:bodyPr/>
          <a:lstStyle/>
          <a:p>
            <a:pPr algn="ctr"/>
            <a:r>
              <a:rPr lang="en-US" dirty="0">
                <a:solidFill>
                  <a:srgbClr val="0052D6"/>
                </a:solidFill>
              </a:rPr>
              <a:t>Mixed Contrastive Self-Supervised Learning</a:t>
            </a:r>
          </a:p>
        </p:txBody>
      </p:sp>
      <p:sp>
        <p:nvSpPr>
          <p:cNvPr id="4" name="Left Brace 3">
            <a:extLst>
              <a:ext uri="{FF2B5EF4-FFF2-40B4-BE49-F238E27FC236}">
                <a16:creationId xmlns:a16="http://schemas.microsoft.com/office/drawing/2014/main" id="{468C1BB5-5C06-4355-B2B2-3CBA69230DEA}"/>
              </a:ext>
            </a:extLst>
          </p:cNvPr>
          <p:cNvSpPr/>
          <p:nvPr/>
        </p:nvSpPr>
        <p:spPr>
          <a:xfrm>
            <a:off x="3944898" y="2612832"/>
            <a:ext cx="270587" cy="215932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9722D187-61A9-481C-8564-A83BCD2043EE}"/>
              </a:ext>
            </a:extLst>
          </p:cNvPr>
          <p:cNvCxnSpPr/>
          <p:nvPr/>
        </p:nvCxnSpPr>
        <p:spPr>
          <a:xfrm>
            <a:off x="4303271" y="2617912"/>
            <a:ext cx="653143"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D08D6D6-08AB-4F07-8784-EC3ECDB0483A}"/>
              </a:ext>
            </a:extLst>
          </p:cNvPr>
          <p:cNvCxnSpPr/>
          <p:nvPr/>
        </p:nvCxnSpPr>
        <p:spPr>
          <a:xfrm>
            <a:off x="4265596" y="4351847"/>
            <a:ext cx="653143"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50708E62-CB92-4EDC-BE59-AC9EFAC5A046}"/>
              </a:ext>
            </a:extLst>
          </p:cNvPr>
          <p:cNvSpPr/>
          <p:nvPr/>
        </p:nvSpPr>
        <p:spPr>
          <a:xfrm>
            <a:off x="5236333" y="2134303"/>
            <a:ext cx="1324946" cy="93306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Encoder</a:t>
            </a:r>
          </a:p>
        </p:txBody>
      </p:sp>
      <p:sp>
        <p:nvSpPr>
          <p:cNvPr id="8" name="Rectangle: Rounded Corners 7">
            <a:extLst>
              <a:ext uri="{FF2B5EF4-FFF2-40B4-BE49-F238E27FC236}">
                <a16:creationId xmlns:a16="http://schemas.microsoft.com/office/drawing/2014/main" id="{BE199503-B031-4032-A898-D7DF9B0D6ABE}"/>
              </a:ext>
            </a:extLst>
          </p:cNvPr>
          <p:cNvSpPr/>
          <p:nvPr/>
        </p:nvSpPr>
        <p:spPr>
          <a:xfrm>
            <a:off x="5236332" y="3843329"/>
            <a:ext cx="1324946" cy="93306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Encoder</a:t>
            </a:r>
          </a:p>
        </p:txBody>
      </p:sp>
      <p:cxnSp>
        <p:nvCxnSpPr>
          <p:cNvPr id="9" name="Straight Arrow Connector 8">
            <a:extLst>
              <a:ext uri="{FF2B5EF4-FFF2-40B4-BE49-F238E27FC236}">
                <a16:creationId xmlns:a16="http://schemas.microsoft.com/office/drawing/2014/main" id="{C31DBF43-6402-4A99-B1A2-F9CE4161F82C}"/>
              </a:ext>
            </a:extLst>
          </p:cNvPr>
          <p:cNvCxnSpPr>
            <a:cxnSpLocks/>
          </p:cNvCxnSpPr>
          <p:nvPr/>
        </p:nvCxnSpPr>
        <p:spPr>
          <a:xfrm>
            <a:off x="6968715" y="2934754"/>
            <a:ext cx="0" cy="7013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63B3A4-B863-47F5-91E3-BF88B359A3B2}"/>
              </a:ext>
            </a:extLst>
          </p:cNvPr>
          <p:cNvSpPr txBox="1"/>
          <p:nvPr/>
        </p:nvSpPr>
        <p:spPr>
          <a:xfrm>
            <a:off x="6920541" y="2690806"/>
            <a:ext cx="1298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R_F 1</a:t>
            </a:r>
          </a:p>
        </p:txBody>
      </p:sp>
      <p:sp>
        <p:nvSpPr>
          <p:cNvPr id="11" name="TextBox 10">
            <a:extLst>
              <a:ext uri="{FF2B5EF4-FFF2-40B4-BE49-F238E27FC236}">
                <a16:creationId xmlns:a16="http://schemas.microsoft.com/office/drawing/2014/main" id="{6C2CDFCD-114A-49F1-8B53-253AB8FE2587}"/>
              </a:ext>
            </a:extLst>
          </p:cNvPr>
          <p:cNvSpPr txBox="1"/>
          <p:nvPr/>
        </p:nvSpPr>
        <p:spPr>
          <a:xfrm>
            <a:off x="6937927" y="3500056"/>
            <a:ext cx="1324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R_F 2</a:t>
            </a:r>
          </a:p>
        </p:txBody>
      </p:sp>
      <p:sp>
        <p:nvSpPr>
          <p:cNvPr id="12" name="TextBox 11">
            <a:extLst>
              <a:ext uri="{FF2B5EF4-FFF2-40B4-BE49-F238E27FC236}">
                <a16:creationId xmlns:a16="http://schemas.microsoft.com/office/drawing/2014/main" id="{6FFA841F-0EB1-450E-932C-5AEFD52A0D0F}"/>
              </a:ext>
            </a:extLst>
          </p:cNvPr>
          <p:cNvSpPr txBox="1"/>
          <p:nvPr/>
        </p:nvSpPr>
        <p:spPr>
          <a:xfrm>
            <a:off x="7166945" y="3130724"/>
            <a:ext cx="12044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Similarity </a:t>
            </a:r>
          </a:p>
        </p:txBody>
      </p:sp>
      <p:cxnSp>
        <p:nvCxnSpPr>
          <p:cNvPr id="13" name="Connector: Curved 12">
            <a:extLst>
              <a:ext uri="{FF2B5EF4-FFF2-40B4-BE49-F238E27FC236}">
                <a16:creationId xmlns:a16="http://schemas.microsoft.com/office/drawing/2014/main" id="{420B4769-88DE-4CBA-98FA-B6329411C098}"/>
              </a:ext>
            </a:extLst>
          </p:cNvPr>
          <p:cNvCxnSpPr>
            <a:cxnSpLocks/>
            <a:stCxn id="7" idx="3"/>
            <a:endCxn id="10" idx="1"/>
          </p:cNvCxnSpPr>
          <p:nvPr/>
        </p:nvCxnSpPr>
        <p:spPr>
          <a:xfrm>
            <a:off x="6561279" y="2600834"/>
            <a:ext cx="359262" cy="27463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76751226-E3BD-4706-8C94-9D807C454388}"/>
              </a:ext>
            </a:extLst>
          </p:cNvPr>
          <p:cNvCxnSpPr>
            <a:cxnSpLocks/>
            <a:stCxn id="8" idx="3"/>
            <a:endCxn id="11" idx="1"/>
          </p:cNvCxnSpPr>
          <p:nvPr/>
        </p:nvCxnSpPr>
        <p:spPr>
          <a:xfrm flipV="1">
            <a:off x="6561278" y="3684722"/>
            <a:ext cx="376649" cy="6251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C9E337-0622-4651-A6F0-BD8C7BC3AFAE}"/>
              </a:ext>
            </a:extLst>
          </p:cNvPr>
          <p:cNvSpPr txBox="1"/>
          <p:nvPr/>
        </p:nvSpPr>
        <p:spPr>
          <a:xfrm>
            <a:off x="6968715" y="4326686"/>
            <a:ext cx="1402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R_F 3</a:t>
            </a:r>
          </a:p>
        </p:txBody>
      </p:sp>
      <p:cxnSp>
        <p:nvCxnSpPr>
          <p:cNvPr id="17" name="Connector: Curved 16">
            <a:extLst>
              <a:ext uri="{FF2B5EF4-FFF2-40B4-BE49-F238E27FC236}">
                <a16:creationId xmlns:a16="http://schemas.microsoft.com/office/drawing/2014/main" id="{DEE22240-D445-4F1E-8F78-330C5A914DC0}"/>
              </a:ext>
            </a:extLst>
          </p:cNvPr>
          <p:cNvCxnSpPr>
            <a:cxnSpLocks/>
            <a:stCxn id="8" idx="3"/>
            <a:endCxn id="16" idx="1"/>
          </p:cNvCxnSpPr>
          <p:nvPr/>
        </p:nvCxnSpPr>
        <p:spPr>
          <a:xfrm>
            <a:off x="6561278" y="4309860"/>
            <a:ext cx="407437" cy="20149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2C1692CA-CC29-4599-9EB6-ABA1F938A1FE}"/>
              </a:ext>
            </a:extLst>
          </p:cNvPr>
          <p:cNvSpPr/>
          <p:nvPr/>
        </p:nvSpPr>
        <p:spPr>
          <a:xfrm>
            <a:off x="6968715" y="4363845"/>
            <a:ext cx="779158" cy="369333"/>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id="{596725B0-B016-4532-8B22-105950985900}"/>
              </a:ext>
            </a:extLst>
          </p:cNvPr>
          <p:cNvCxnSpPr>
            <a:cxnSpLocks/>
          </p:cNvCxnSpPr>
          <p:nvPr/>
        </p:nvCxnSpPr>
        <p:spPr>
          <a:xfrm>
            <a:off x="6968715" y="3750880"/>
            <a:ext cx="0" cy="70137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E2B562-228C-4C86-80C7-6A11459F38BD}"/>
              </a:ext>
            </a:extLst>
          </p:cNvPr>
          <p:cNvSpPr txBox="1"/>
          <p:nvPr/>
        </p:nvSpPr>
        <p:spPr>
          <a:xfrm>
            <a:off x="7579210" y="4911297"/>
            <a:ext cx="17816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Dissimilarity </a:t>
            </a:r>
          </a:p>
        </p:txBody>
      </p:sp>
      <p:pic>
        <p:nvPicPr>
          <p:cNvPr id="24" name="Picture 23">
            <a:extLst>
              <a:ext uri="{FF2B5EF4-FFF2-40B4-BE49-F238E27FC236}">
                <a16:creationId xmlns:a16="http://schemas.microsoft.com/office/drawing/2014/main" id="{55E46CAC-DA91-472E-A5E2-B64BB271A55C}"/>
              </a:ext>
            </a:extLst>
          </p:cNvPr>
          <p:cNvPicPr>
            <a:picLocks noChangeAspect="1"/>
          </p:cNvPicPr>
          <p:nvPr/>
        </p:nvPicPr>
        <p:blipFill>
          <a:blip r:embed="rId2"/>
          <a:stretch>
            <a:fillRect/>
          </a:stretch>
        </p:blipFill>
        <p:spPr>
          <a:xfrm>
            <a:off x="2511922" y="2919783"/>
            <a:ext cx="920576" cy="615749"/>
          </a:xfrm>
          <a:prstGeom prst="rect">
            <a:avLst/>
          </a:prstGeom>
        </p:spPr>
      </p:pic>
      <p:pic>
        <p:nvPicPr>
          <p:cNvPr id="25" name="Picture 24">
            <a:extLst>
              <a:ext uri="{FF2B5EF4-FFF2-40B4-BE49-F238E27FC236}">
                <a16:creationId xmlns:a16="http://schemas.microsoft.com/office/drawing/2014/main" id="{E6C4B0CF-50AA-49C0-8626-73A361B34B0A}"/>
              </a:ext>
            </a:extLst>
          </p:cNvPr>
          <p:cNvPicPr>
            <a:picLocks noChangeAspect="1"/>
          </p:cNvPicPr>
          <p:nvPr/>
        </p:nvPicPr>
        <p:blipFill>
          <a:blip r:embed="rId3"/>
          <a:stretch>
            <a:fillRect/>
          </a:stretch>
        </p:blipFill>
        <p:spPr>
          <a:xfrm>
            <a:off x="2478419" y="4030819"/>
            <a:ext cx="945660" cy="628114"/>
          </a:xfrm>
          <a:prstGeom prst="rect">
            <a:avLst/>
          </a:prstGeom>
        </p:spPr>
      </p:pic>
      <p:pic>
        <p:nvPicPr>
          <p:cNvPr id="26" name="Picture 25">
            <a:extLst>
              <a:ext uri="{FF2B5EF4-FFF2-40B4-BE49-F238E27FC236}">
                <a16:creationId xmlns:a16="http://schemas.microsoft.com/office/drawing/2014/main" id="{B105B09B-C58F-400F-9E88-56FEEEC4D3C2}"/>
              </a:ext>
            </a:extLst>
          </p:cNvPr>
          <p:cNvPicPr>
            <a:picLocks noChangeAspect="1"/>
          </p:cNvPicPr>
          <p:nvPr/>
        </p:nvPicPr>
        <p:blipFill>
          <a:blip r:embed="rId4"/>
          <a:stretch>
            <a:fillRect/>
          </a:stretch>
        </p:blipFill>
        <p:spPr>
          <a:xfrm>
            <a:off x="2546640" y="5195944"/>
            <a:ext cx="945661" cy="634037"/>
          </a:xfrm>
          <a:prstGeom prst="rect">
            <a:avLst/>
          </a:prstGeom>
        </p:spPr>
      </p:pic>
      <p:sp>
        <p:nvSpPr>
          <p:cNvPr id="27" name="TextBox 26">
            <a:extLst>
              <a:ext uri="{FF2B5EF4-FFF2-40B4-BE49-F238E27FC236}">
                <a16:creationId xmlns:a16="http://schemas.microsoft.com/office/drawing/2014/main" id="{FD1327C2-ED3A-4D6A-8A92-9C1F44CA306C}"/>
              </a:ext>
            </a:extLst>
          </p:cNvPr>
          <p:cNvSpPr txBox="1"/>
          <p:nvPr/>
        </p:nvSpPr>
        <p:spPr>
          <a:xfrm rot="5400000">
            <a:off x="2808148" y="4649687"/>
            <a:ext cx="5692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8" name="Rectangle: Rounded Corners 27">
            <a:extLst>
              <a:ext uri="{FF2B5EF4-FFF2-40B4-BE49-F238E27FC236}">
                <a16:creationId xmlns:a16="http://schemas.microsoft.com/office/drawing/2014/main" id="{B1E1F0C3-B03E-4398-BB2A-0C06807853D2}"/>
              </a:ext>
            </a:extLst>
          </p:cNvPr>
          <p:cNvSpPr/>
          <p:nvPr/>
        </p:nvSpPr>
        <p:spPr>
          <a:xfrm>
            <a:off x="2385577" y="3979305"/>
            <a:ext cx="1186880" cy="1739150"/>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6EEE775-4540-4EE9-B67C-3D1F42C0AF98}"/>
              </a:ext>
            </a:extLst>
          </p:cNvPr>
          <p:cNvSpPr/>
          <p:nvPr/>
        </p:nvSpPr>
        <p:spPr>
          <a:xfrm>
            <a:off x="3354406" y="5328296"/>
            <a:ext cx="3866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a:t>
            </a:r>
          </a:p>
        </p:txBody>
      </p:sp>
      <p:sp>
        <p:nvSpPr>
          <p:cNvPr id="30" name="Rectangle 29">
            <a:extLst>
              <a:ext uri="{FF2B5EF4-FFF2-40B4-BE49-F238E27FC236}">
                <a16:creationId xmlns:a16="http://schemas.microsoft.com/office/drawing/2014/main" id="{97D1EECF-F048-4B2B-A4F3-30CF64546BDA}"/>
              </a:ext>
            </a:extLst>
          </p:cNvPr>
          <p:cNvSpPr/>
          <p:nvPr/>
        </p:nvSpPr>
        <p:spPr>
          <a:xfrm>
            <a:off x="3243473" y="4179179"/>
            <a:ext cx="35458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3</a:t>
            </a:r>
          </a:p>
        </p:txBody>
      </p:sp>
      <p:cxnSp>
        <p:nvCxnSpPr>
          <p:cNvPr id="31" name="Connector: Curved 30">
            <a:extLst>
              <a:ext uri="{FF2B5EF4-FFF2-40B4-BE49-F238E27FC236}">
                <a16:creationId xmlns:a16="http://schemas.microsoft.com/office/drawing/2014/main" id="{5334A2B3-A155-4E2E-BAF5-9BBDC95156D3}"/>
              </a:ext>
            </a:extLst>
          </p:cNvPr>
          <p:cNvCxnSpPr>
            <a:cxnSpLocks/>
            <a:stCxn id="28" idx="3"/>
            <a:endCxn id="4" idx="1"/>
          </p:cNvCxnSpPr>
          <p:nvPr/>
        </p:nvCxnSpPr>
        <p:spPr>
          <a:xfrm flipV="1">
            <a:off x="3572457" y="3692495"/>
            <a:ext cx="372441" cy="11563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62F6CCC-7F46-4C2C-8C50-ED16BA2DEA31}"/>
              </a:ext>
            </a:extLst>
          </p:cNvPr>
          <p:cNvCxnSpPr>
            <a:cxnSpLocks/>
            <a:stCxn id="24" idx="3"/>
            <a:endCxn id="4" idx="1"/>
          </p:cNvCxnSpPr>
          <p:nvPr/>
        </p:nvCxnSpPr>
        <p:spPr>
          <a:xfrm>
            <a:off x="3432498" y="3227658"/>
            <a:ext cx="512400" cy="46483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D33E6440-8BDE-411F-BABF-3AAE22D5EB19}"/>
              </a:ext>
            </a:extLst>
          </p:cNvPr>
          <p:cNvPicPr>
            <a:picLocks noChangeAspect="1"/>
          </p:cNvPicPr>
          <p:nvPr/>
        </p:nvPicPr>
        <p:blipFill>
          <a:blip r:embed="rId2"/>
          <a:stretch>
            <a:fillRect/>
          </a:stretch>
        </p:blipFill>
        <p:spPr>
          <a:xfrm>
            <a:off x="4200665" y="2009649"/>
            <a:ext cx="783003" cy="523730"/>
          </a:xfrm>
          <a:prstGeom prst="rect">
            <a:avLst/>
          </a:prstGeom>
        </p:spPr>
      </p:pic>
      <p:pic>
        <p:nvPicPr>
          <p:cNvPr id="34" name="Picture 33">
            <a:extLst>
              <a:ext uri="{FF2B5EF4-FFF2-40B4-BE49-F238E27FC236}">
                <a16:creationId xmlns:a16="http://schemas.microsoft.com/office/drawing/2014/main" id="{4D6B61C4-CD24-45AB-AAFD-97E0E121B2E1}"/>
              </a:ext>
            </a:extLst>
          </p:cNvPr>
          <p:cNvPicPr>
            <a:picLocks noChangeAspect="1"/>
          </p:cNvPicPr>
          <p:nvPr/>
        </p:nvPicPr>
        <p:blipFill rotWithShape="1">
          <a:blip r:embed="rId2"/>
          <a:srcRect t="36528" r="7481"/>
          <a:stretch/>
        </p:blipFill>
        <p:spPr>
          <a:xfrm>
            <a:off x="4287044" y="3440907"/>
            <a:ext cx="598413" cy="541608"/>
          </a:xfrm>
          <a:prstGeom prst="rect">
            <a:avLst/>
          </a:prstGeom>
        </p:spPr>
      </p:pic>
      <p:sp>
        <p:nvSpPr>
          <p:cNvPr id="35" name="TextBox 34">
            <a:extLst>
              <a:ext uri="{FF2B5EF4-FFF2-40B4-BE49-F238E27FC236}">
                <a16:creationId xmlns:a16="http://schemas.microsoft.com/office/drawing/2014/main" id="{BAA32B37-13A7-4B45-B814-AF8D85D0D608}"/>
              </a:ext>
            </a:extLst>
          </p:cNvPr>
          <p:cNvSpPr txBox="1"/>
          <p:nvPr/>
        </p:nvSpPr>
        <p:spPr>
          <a:xfrm>
            <a:off x="2584038" y="3502785"/>
            <a:ext cx="1185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36" name="TextBox 35">
            <a:extLst>
              <a:ext uri="{FF2B5EF4-FFF2-40B4-BE49-F238E27FC236}">
                <a16:creationId xmlns:a16="http://schemas.microsoft.com/office/drawing/2014/main" id="{7A7DF1E7-7431-4B52-87EB-55C280616899}"/>
              </a:ext>
            </a:extLst>
          </p:cNvPr>
          <p:cNvSpPr txBox="1"/>
          <p:nvPr/>
        </p:nvSpPr>
        <p:spPr>
          <a:xfrm>
            <a:off x="4263659" y="2612006"/>
            <a:ext cx="1185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st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View</a:t>
            </a:r>
          </a:p>
        </p:txBody>
      </p:sp>
      <p:sp>
        <p:nvSpPr>
          <p:cNvPr id="37" name="TextBox 36">
            <a:extLst>
              <a:ext uri="{FF2B5EF4-FFF2-40B4-BE49-F238E27FC236}">
                <a16:creationId xmlns:a16="http://schemas.microsoft.com/office/drawing/2014/main" id="{04754C48-EB5E-47E7-81AF-F596C732BD4B}"/>
              </a:ext>
            </a:extLst>
          </p:cNvPr>
          <p:cNvSpPr txBox="1"/>
          <p:nvPr/>
        </p:nvSpPr>
        <p:spPr>
          <a:xfrm>
            <a:off x="4156232" y="4045827"/>
            <a:ext cx="1185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nd</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View</a:t>
            </a:r>
          </a:p>
        </p:txBody>
      </p:sp>
      <p:sp>
        <p:nvSpPr>
          <p:cNvPr id="38" name="TextBox 37">
            <a:extLst>
              <a:ext uri="{FF2B5EF4-FFF2-40B4-BE49-F238E27FC236}">
                <a16:creationId xmlns:a16="http://schemas.microsoft.com/office/drawing/2014/main" id="{2D396FCF-399C-4D2F-AC74-FE65776F8B21}"/>
              </a:ext>
            </a:extLst>
          </p:cNvPr>
          <p:cNvSpPr txBox="1"/>
          <p:nvPr/>
        </p:nvSpPr>
        <p:spPr>
          <a:xfrm>
            <a:off x="4148487" y="5011278"/>
            <a:ext cx="1185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rd</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9CD79A93-2700-4A4A-A7E6-6B481A8B39D4}"/>
              </a:ext>
            </a:extLst>
          </p:cNvPr>
          <p:cNvSpPr/>
          <p:nvPr/>
        </p:nvSpPr>
        <p:spPr>
          <a:xfrm>
            <a:off x="4051285" y="4772157"/>
            <a:ext cx="1668343" cy="330742"/>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Mixed Views</a:t>
            </a:r>
          </a:p>
        </p:txBody>
      </p:sp>
      <p:sp>
        <p:nvSpPr>
          <p:cNvPr id="43" name="TextBox 42">
            <a:extLst>
              <a:ext uri="{FF2B5EF4-FFF2-40B4-BE49-F238E27FC236}">
                <a16:creationId xmlns:a16="http://schemas.microsoft.com/office/drawing/2014/main" id="{10BE2747-56E2-45AD-B013-97AA1021E9E0}"/>
              </a:ext>
            </a:extLst>
          </p:cNvPr>
          <p:cNvSpPr txBox="1"/>
          <p:nvPr/>
        </p:nvSpPr>
        <p:spPr>
          <a:xfrm>
            <a:off x="7166945" y="3962886"/>
            <a:ext cx="16219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rPr>
              <a:t>Semi-Similarity </a:t>
            </a:r>
          </a:p>
        </p:txBody>
      </p:sp>
      <p:sp>
        <p:nvSpPr>
          <p:cNvPr id="44" name="TextBox 43">
            <a:extLst>
              <a:ext uri="{FF2B5EF4-FFF2-40B4-BE49-F238E27FC236}">
                <a16:creationId xmlns:a16="http://schemas.microsoft.com/office/drawing/2014/main" id="{90886D60-12FE-4359-9213-BA8D6BC20B5A}"/>
              </a:ext>
            </a:extLst>
          </p:cNvPr>
          <p:cNvSpPr txBox="1"/>
          <p:nvPr/>
        </p:nvSpPr>
        <p:spPr>
          <a:xfrm>
            <a:off x="7181386" y="2397592"/>
            <a:ext cx="16219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rPr>
              <a:t>Semi-Similarity </a:t>
            </a:r>
          </a:p>
        </p:txBody>
      </p:sp>
      <p:sp>
        <p:nvSpPr>
          <p:cNvPr id="45" name="Rectangle: Rounded Corners 44">
            <a:extLst>
              <a:ext uri="{FF2B5EF4-FFF2-40B4-BE49-F238E27FC236}">
                <a16:creationId xmlns:a16="http://schemas.microsoft.com/office/drawing/2014/main" id="{4EC2467D-FFD8-471A-BF58-B6ACF94D2FA2}"/>
              </a:ext>
            </a:extLst>
          </p:cNvPr>
          <p:cNvSpPr/>
          <p:nvPr/>
        </p:nvSpPr>
        <p:spPr>
          <a:xfrm>
            <a:off x="6811431" y="2021055"/>
            <a:ext cx="779158" cy="357182"/>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5489A1A0-2946-4F52-9B6E-011B153B1B49}"/>
              </a:ext>
            </a:extLst>
          </p:cNvPr>
          <p:cNvSpPr txBox="1"/>
          <p:nvPr/>
        </p:nvSpPr>
        <p:spPr>
          <a:xfrm>
            <a:off x="6811431" y="2009649"/>
            <a:ext cx="1402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R_F 3</a:t>
            </a:r>
          </a:p>
        </p:txBody>
      </p:sp>
      <p:cxnSp>
        <p:nvCxnSpPr>
          <p:cNvPr id="48" name="Straight Arrow Connector 47">
            <a:extLst>
              <a:ext uri="{FF2B5EF4-FFF2-40B4-BE49-F238E27FC236}">
                <a16:creationId xmlns:a16="http://schemas.microsoft.com/office/drawing/2014/main" id="{939021AE-D18B-4905-835E-51F423BEA1E1}"/>
              </a:ext>
            </a:extLst>
          </p:cNvPr>
          <p:cNvCxnSpPr/>
          <p:nvPr/>
        </p:nvCxnSpPr>
        <p:spPr>
          <a:xfrm>
            <a:off x="7166945" y="2378237"/>
            <a:ext cx="0" cy="418435"/>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B52F705-04F9-4D68-BB3A-DA63A38AC702}"/>
              </a:ext>
            </a:extLst>
          </p:cNvPr>
          <p:cNvSpPr/>
          <p:nvPr/>
        </p:nvSpPr>
        <p:spPr>
          <a:xfrm>
            <a:off x="4051285" y="5634279"/>
            <a:ext cx="1668343" cy="330742"/>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a:rPr>
              <a:t>others</a:t>
            </a: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 Images</a:t>
            </a:r>
          </a:p>
        </p:txBody>
      </p:sp>
      <p:sp>
        <p:nvSpPr>
          <p:cNvPr id="51" name="Rectangle: Rounded Corners 50">
            <a:extLst>
              <a:ext uri="{FF2B5EF4-FFF2-40B4-BE49-F238E27FC236}">
                <a16:creationId xmlns:a16="http://schemas.microsoft.com/office/drawing/2014/main" id="{A399EB18-C888-4733-868A-C4E2D82649A0}"/>
              </a:ext>
            </a:extLst>
          </p:cNvPr>
          <p:cNvSpPr/>
          <p:nvPr/>
        </p:nvSpPr>
        <p:spPr>
          <a:xfrm>
            <a:off x="6770685" y="5473704"/>
            <a:ext cx="1322436" cy="369333"/>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Other R_F</a:t>
            </a:r>
          </a:p>
        </p:txBody>
      </p:sp>
      <p:cxnSp>
        <p:nvCxnSpPr>
          <p:cNvPr id="53" name="Straight Arrow Connector 52">
            <a:extLst>
              <a:ext uri="{FF2B5EF4-FFF2-40B4-BE49-F238E27FC236}">
                <a16:creationId xmlns:a16="http://schemas.microsoft.com/office/drawing/2014/main" id="{13FF79DE-5215-4F04-9E64-2EB7D296067E}"/>
              </a:ext>
            </a:extLst>
          </p:cNvPr>
          <p:cNvCxnSpPr/>
          <p:nvPr/>
        </p:nvCxnSpPr>
        <p:spPr>
          <a:xfrm>
            <a:off x="7166945" y="4848880"/>
            <a:ext cx="0" cy="531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496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16E880-B21B-4916-8843-29FB20FDC5DD}"/>
              </a:ext>
            </a:extLst>
          </p:cNvPr>
          <p:cNvPicPr>
            <a:picLocks noChangeAspect="1"/>
          </p:cNvPicPr>
          <p:nvPr/>
        </p:nvPicPr>
        <p:blipFill rotWithShape="1">
          <a:blip r:embed="rId2"/>
          <a:srcRect r="80744" b="52139"/>
          <a:stretch/>
        </p:blipFill>
        <p:spPr>
          <a:xfrm>
            <a:off x="2187771" y="726013"/>
            <a:ext cx="1064830" cy="1031766"/>
          </a:xfrm>
          <a:prstGeom prst="rect">
            <a:avLst/>
          </a:prstGeom>
        </p:spPr>
      </p:pic>
      <p:pic>
        <p:nvPicPr>
          <p:cNvPr id="5" name="Picture 4">
            <a:extLst>
              <a:ext uri="{FF2B5EF4-FFF2-40B4-BE49-F238E27FC236}">
                <a16:creationId xmlns:a16="http://schemas.microsoft.com/office/drawing/2014/main" id="{460BF3AE-735E-498C-A928-2788D0A4755C}"/>
              </a:ext>
            </a:extLst>
          </p:cNvPr>
          <p:cNvPicPr>
            <a:picLocks noChangeAspect="1"/>
          </p:cNvPicPr>
          <p:nvPr/>
        </p:nvPicPr>
        <p:blipFill rotWithShape="1">
          <a:blip r:embed="rId2"/>
          <a:srcRect l="20192" t="48729" r="59901" b="3501"/>
          <a:stretch/>
        </p:blipFill>
        <p:spPr>
          <a:xfrm>
            <a:off x="2187771" y="4427577"/>
            <a:ext cx="1100831" cy="1029810"/>
          </a:xfrm>
          <a:prstGeom prst="rect">
            <a:avLst/>
          </a:prstGeom>
        </p:spPr>
      </p:pic>
      <p:pic>
        <p:nvPicPr>
          <p:cNvPr id="6" name="Picture 5">
            <a:extLst>
              <a:ext uri="{FF2B5EF4-FFF2-40B4-BE49-F238E27FC236}">
                <a16:creationId xmlns:a16="http://schemas.microsoft.com/office/drawing/2014/main" id="{5805C2ED-1B9D-46D7-B6A1-8182659939E5}"/>
              </a:ext>
            </a:extLst>
          </p:cNvPr>
          <p:cNvPicPr>
            <a:picLocks noChangeAspect="1"/>
          </p:cNvPicPr>
          <p:nvPr/>
        </p:nvPicPr>
        <p:blipFill rotWithShape="1">
          <a:blip r:embed="rId2"/>
          <a:srcRect l="39965" t="-1" r="39004" b="51560"/>
          <a:stretch/>
        </p:blipFill>
        <p:spPr>
          <a:xfrm>
            <a:off x="2187771" y="3190953"/>
            <a:ext cx="1162975" cy="1044266"/>
          </a:xfrm>
          <a:prstGeom prst="rect">
            <a:avLst/>
          </a:prstGeom>
        </p:spPr>
      </p:pic>
      <p:pic>
        <p:nvPicPr>
          <p:cNvPr id="7" name="Picture 6">
            <a:extLst>
              <a:ext uri="{FF2B5EF4-FFF2-40B4-BE49-F238E27FC236}">
                <a16:creationId xmlns:a16="http://schemas.microsoft.com/office/drawing/2014/main" id="{10AB1566-221D-4A43-90D7-B07DE1427A0C}"/>
              </a:ext>
            </a:extLst>
          </p:cNvPr>
          <p:cNvPicPr>
            <a:picLocks noChangeAspect="1"/>
          </p:cNvPicPr>
          <p:nvPr/>
        </p:nvPicPr>
        <p:blipFill rotWithShape="1">
          <a:blip r:embed="rId2"/>
          <a:srcRect l="61427" r="20441" b="52139"/>
          <a:stretch/>
        </p:blipFill>
        <p:spPr>
          <a:xfrm>
            <a:off x="2187771" y="1962637"/>
            <a:ext cx="1002686" cy="1031766"/>
          </a:xfrm>
          <a:prstGeom prst="rect">
            <a:avLst/>
          </a:prstGeom>
        </p:spPr>
      </p:pic>
      <p:pic>
        <p:nvPicPr>
          <p:cNvPr id="8" name="Picture 7">
            <a:extLst>
              <a:ext uri="{FF2B5EF4-FFF2-40B4-BE49-F238E27FC236}">
                <a16:creationId xmlns:a16="http://schemas.microsoft.com/office/drawing/2014/main" id="{BFB0A2FD-277C-420D-983C-F597DF80E44D}"/>
              </a:ext>
            </a:extLst>
          </p:cNvPr>
          <p:cNvPicPr>
            <a:picLocks noChangeAspect="1"/>
          </p:cNvPicPr>
          <p:nvPr/>
        </p:nvPicPr>
        <p:blipFill rotWithShape="1">
          <a:blip r:embed="rId3"/>
          <a:srcRect l="60543" t="792" r="20201" b="50507"/>
          <a:stretch/>
        </p:blipFill>
        <p:spPr>
          <a:xfrm>
            <a:off x="6969876" y="3007112"/>
            <a:ext cx="1064830" cy="1015260"/>
          </a:xfrm>
          <a:prstGeom prst="rect">
            <a:avLst/>
          </a:prstGeom>
        </p:spPr>
      </p:pic>
      <p:pic>
        <p:nvPicPr>
          <p:cNvPr id="9" name="Picture 8">
            <a:extLst>
              <a:ext uri="{FF2B5EF4-FFF2-40B4-BE49-F238E27FC236}">
                <a16:creationId xmlns:a16="http://schemas.microsoft.com/office/drawing/2014/main" id="{93854162-9B21-40A6-8ED9-5B96DE177853}"/>
              </a:ext>
            </a:extLst>
          </p:cNvPr>
          <p:cNvPicPr>
            <a:picLocks noChangeAspect="1"/>
          </p:cNvPicPr>
          <p:nvPr/>
        </p:nvPicPr>
        <p:blipFill rotWithShape="1">
          <a:blip r:embed="rId4"/>
          <a:srcRect l="61407" t="2361" r="19589" b="53401"/>
          <a:stretch/>
        </p:blipFill>
        <p:spPr>
          <a:xfrm>
            <a:off x="5515103" y="3054583"/>
            <a:ext cx="1124199" cy="1015260"/>
          </a:xfrm>
          <a:prstGeom prst="rect">
            <a:avLst/>
          </a:prstGeom>
        </p:spPr>
      </p:pic>
      <p:pic>
        <p:nvPicPr>
          <p:cNvPr id="10" name="Picture 9">
            <a:extLst>
              <a:ext uri="{FF2B5EF4-FFF2-40B4-BE49-F238E27FC236}">
                <a16:creationId xmlns:a16="http://schemas.microsoft.com/office/drawing/2014/main" id="{C4094E96-1E68-418B-AD7A-D4D586AEB601}"/>
              </a:ext>
            </a:extLst>
          </p:cNvPr>
          <p:cNvPicPr>
            <a:picLocks noChangeAspect="1"/>
          </p:cNvPicPr>
          <p:nvPr/>
        </p:nvPicPr>
        <p:blipFill rotWithShape="1">
          <a:blip r:embed="rId3"/>
          <a:srcRect r="81868" b="46246"/>
          <a:stretch/>
        </p:blipFill>
        <p:spPr>
          <a:xfrm>
            <a:off x="7000948" y="1826267"/>
            <a:ext cx="1002686" cy="1120578"/>
          </a:xfrm>
          <a:prstGeom prst="rect">
            <a:avLst/>
          </a:prstGeom>
        </p:spPr>
      </p:pic>
      <p:pic>
        <p:nvPicPr>
          <p:cNvPr id="11" name="Picture 10">
            <a:extLst>
              <a:ext uri="{FF2B5EF4-FFF2-40B4-BE49-F238E27FC236}">
                <a16:creationId xmlns:a16="http://schemas.microsoft.com/office/drawing/2014/main" id="{4F6FEFD6-27BD-4045-8A6E-7945C9DE0839}"/>
              </a:ext>
            </a:extLst>
          </p:cNvPr>
          <p:cNvPicPr>
            <a:picLocks noChangeAspect="1"/>
          </p:cNvPicPr>
          <p:nvPr/>
        </p:nvPicPr>
        <p:blipFill rotWithShape="1">
          <a:blip r:embed="rId4"/>
          <a:srcRect l="713" r="80995" b="50401"/>
          <a:stretch/>
        </p:blipFill>
        <p:spPr>
          <a:xfrm>
            <a:off x="5613455" y="1826267"/>
            <a:ext cx="965090" cy="1015260"/>
          </a:xfrm>
          <a:prstGeom prst="rect">
            <a:avLst/>
          </a:prstGeom>
        </p:spPr>
      </p:pic>
      <p:pic>
        <p:nvPicPr>
          <p:cNvPr id="12" name="Picture 11">
            <a:extLst>
              <a:ext uri="{FF2B5EF4-FFF2-40B4-BE49-F238E27FC236}">
                <a16:creationId xmlns:a16="http://schemas.microsoft.com/office/drawing/2014/main" id="{773310EE-D0E2-43EF-B36B-EF80FFDF70D9}"/>
              </a:ext>
            </a:extLst>
          </p:cNvPr>
          <p:cNvPicPr>
            <a:picLocks noChangeAspect="1"/>
          </p:cNvPicPr>
          <p:nvPr/>
        </p:nvPicPr>
        <p:blipFill rotWithShape="1">
          <a:blip r:embed="rId3"/>
          <a:srcRect l="40942" r="40926" b="49304"/>
          <a:stretch/>
        </p:blipFill>
        <p:spPr>
          <a:xfrm>
            <a:off x="6969876" y="4304004"/>
            <a:ext cx="1002686" cy="1056832"/>
          </a:xfrm>
          <a:prstGeom prst="rect">
            <a:avLst/>
          </a:prstGeom>
        </p:spPr>
      </p:pic>
      <p:pic>
        <p:nvPicPr>
          <p:cNvPr id="13" name="Picture 12">
            <a:extLst>
              <a:ext uri="{FF2B5EF4-FFF2-40B4-BE49-F238E27FC236}">
                <a16:creationId xmlns:a16="http://schemas.microsoft.com/office/drawing/2014/main" id="{461446F1-E629-41ED-90E5-18FDB77333CC}"/>
              </a:ext>
            </a:extLst>
          </p:cNvPr>
          <p:cNvPicPr>
            <a:picLocks noChangeAspect="1"/>
          </p:cNvPicPr>
          <p:nvPr/>
        </p:nvPicPr>
        <p:blipFill rotWithShape="1">
          <a:blip r:embed="rId4"/>
          <a:srcRect l="20523" t="50516" r="60472" b="-922"/>
          <a:stretch/>
        </p:blipFill>
        <p:spPr>
          <a:xfrm>
            <a:off x="5636616" y="5740493"/>
            <a:ext cx="1002686" cy="1031767"/>
          </a:xfrm>
          <a:prstGeom prst="rect">
            <a:avLst/>
          </a:prstGeom>
        </p:spPr>
      </p:pic>
      <p:pic>
        <p:nvPicPr>
          <p:cNvPr id="14" name="Picture 13">
            <a:extLst>
              <a:ext uri="{FF2B5EF4-FFF2-40B4-BE49-F238E27FC236}">
                <a16:creationId xmlns:a16="http://schemas.microsoft.com/office/drawing/2014/main" id="{79C41585-002D-4699-B389-B9177E152E6F}"/>
              </a:ext>
            </a:extLst>
          </p:cNvPr>
          <p:cNvPicPr>
            <a:picLocks noChangeAspect="1"/>
          </p:cNvPicPr>
          <p:nvPr/>
        </p:nvPicPr>
        <p:blipFill rotWithShape="1">
          <a:blip r:embed="rId3"/>
          <a:srcRect l="20172" t="54373" r="60564" b="61"/>
          <a:stretch/>
        </p:blipFill>
        <p:spPr>
          <a:xfrm>
            <a:off x="6907241" y="5740493"/>
            <a:ext cx="1065321" cy="949910"/>
          </a:xfrm>
          <a:prstGeom prst="rect">
            <a:avLst/>
          </a:prstGeom>
        </p:spPr>
      </p:pic>
      <p:pic>
        <p:nvPicPr>
          <p:cNvPr id="15" name="Picture 14">
            <a:extLst>
              <a:ext uri="{FF2B5EF4-FFF2-40B4-BE49-F238E27FC236}">
                <a16:creationId xmlns:a16="http://schemas.microsoft.com/office/drawing/2014/main" id="{4292FAC2-5C86-40D5-9FAE-EB2D0ED8D60B}"/>
              </a:ext>
            </a:extLst>
          </p:cNvPr>
          <p:cNvPicPr>
            <a:picLocks noChangeAspect="1"/>
          </p:cNvPicPr>
          <p:nvPr/>
        </p:nvPicPr>
        <p:blipFill rotWithShape="1">
          <a:blip r:embed="rId4"/>
          <a:srcRect l="41036" r="39960" b="50401"/>
          <a:stretch/>
        </p:blipFill>
        <p:spPr>
          <a:xfrm>
            <a:off x="5636616" y="4345576"/>
            <a:ext cx="1002686" cy="1015260"/>
          </a:xfrm>
          <a:prstGeom prst="rect">
            <a:avLst/>
          </a:prstGeom>
        </p:spPr>
      </p:pic>
      <p:sp>
        <p:nvSpPr>
          <p:cNvPr id="16" name="Left Bracket 15">
            <a:extLst>
              <a:ext uri="{FF2B5EF4-FFF2-40B4-BE49-F238E27FC236}">
                <a16:creationId xmlns:a16="http://schemas.microsoft.com/office/drawing/2014/main" id="{8AC45741-8E0E-477F-AC06-346DD6997899}"/>
              </a:ext>
            </a:extLst>
          </p:cNvPr>
          <p:cNvSpPr/>
          <p:nvPr/>
        </p:nvSpPr>
        <p:spPr>
          <a:xfrm>
            <a:off x="5444779" y="1707715"/>
            <a:ext cx="168676" cy="1240340"/>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5B9618F3-D9DE-4412-BAC4-0088BBB76B4F}"/>
              </a:ext>
            </a:extLst>
          </p:cNvPr>
          <p:cNvSpPr/>
          <p:nvPr/>
        </p:nvSpPr>
        <p:spPr>
          <a:xfrm rot="10800000">
            <a:off x="8003634" y="1706505"/>
            <a:ext cx="122958" cy="1240340"/>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8F8C81C0-828E-4E3A-B5BD-8C5E53A827CF}"/>
              </a:ext>
            </a:extLst>
          </p:cNvPr>
          <p:cNvSpPr txBox="1"/>
          <p:nvPr/>
        </p:nvSpPr>
        <p:spPr>
          <a:xfrm>
            <a:off x="6597343" y="2453759"/>
            <a:ext cx="422403" cy="523220"/>
          </a:xfrm>
          <a:prstGeom prst="rect">
            <a:avLst/>
          </a:prstGeom>
          <a:noFill/>
        </p:spPr>
        <p:txBody>
          <a:bodyPr wrap="square" rtlCol="0">
            <a:spAutoFit/>
          </a:bodyPr>
          <a:lstStyle/>
          <a:p>
            <a:r>
              <a:rPr lang="en-US" sz="2800" dirty="0"/>
              <a:t>,</a:t>
            </a:r>
          </a:p>
        </p:txBody>
      </p:sp>
      <p:sp>
        <p:nvSpPr>
          <p:cNvPr id="19" name="Left Bracket 18">
            <a:extLst>
              <a:ext uri="{FF2B5EF4-FFF2-40B4-BE49-F238E27FC236}">
                <a16:creationId xmlns:a16="http://schemas.microsoft.com/office/drawing/2014/main" id="{711F4FA7-D27B-4D0E-A077-E41C034C6E78}"/>
              </a:ext>
            </a:extLst>
          </p:cNvPr>
          <p:cNvSpPr/>
          <p:nvPr/>
        </p:nvSpPr>
        <p:spPr>
          <a:xfrm>
            <a:off x="5444779" y="3007066"/>
            <a:ext cx="168676" cy="1240340"/>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55B7DA5E-570C-41D7-92A9-72BF9F23C294}"/>
              </a:ext>
            </a:extLst>
          </p:cNvPr>
          <p:cNvSpPr/>
          <p:nvPr/>
        </p:nvSpPr>
        <p:spPr>
          <a:xfrm rot="10800000">
            <a:off x="8003634" y="3005856"/>
            <a:ext cx="122958" cy="1240340"/>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9A53516-FE8D-4638-9C1E-82857368C556}"/>
              </a:ext>
            </a:extLst>
          </p:cNvPr>
          <p:cNvSpPr txBox="1"/>
          <p:nvPr/>
        </p:nvSpPr>
        <p:spPr>
          <a:xfrm>
            <a:off x="6597343" y="3753110"/>
            <a:ext cx="422403" cy="523220"/>
          </a:xfrm>
          <a:prstGeom prst="rect">
            <a:avLst/>
          </a:prstGeom>
          <a:noFill/>
        </p:spPr>
        <p:txBody>
          <a:bodyPr wrap="square" rtlCol="0">
            <a:spAutoFit/>
          </a:bodyPr>
          <a:lstStyle/>
          <a:p>
            <a:r>
              <a:rPr lang="en-US" sz="2800" dirty="0"/>
              <a:t>,</a:t>
            </a:r>
          </a:p>
        </p:txBody>
      </p:sp>
      <p:sp>
        <p:nvSpPr>
          <p:cNvPr id="22" name="Left Bracket 21">
            <a:extLst>
              <a:ext uri="{FF2B5EF4-FFF2-40B4-BE49-F238E27FC236}">
                <a16:creationId xmlns:a16="http://schemas.microsoft.com/office/drawing/2014/main" id="{BC2DF18F-02D1-4A77-AD25-345CD7B69D1A}"/>
              </a:ext>
            </a:extLst>
          </p:cNvPr>
          <p:cNvSpPr/>
          <p:nvPr/>
        </p:nvSpPr>
        <p:spPr>
          <a:xfrm>
            <a:off x="5459575" y="4212939"/>
            <a:ext cx="168676" cy="1240340"/>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ket 22">
            <a:extLst>
              <a:ext uri="{FF2B5EF4-FFF2-40B4-BE49-F238E27FC236}">
                <a16:creationId xmlns:a16="http://schemas.microsoft.com/office/drawing/2014/main" id="{3DD153E7-3FCB-4B9F-9A94-A8473CDEC6AA}"/>
              </a:ext>
            </a:extLst>
          </p:cNvPr>
          <p:cNvSpPr/>
          <p:nvPr/>
        </p:nvSpPr>
        <p:spPr>
          <a:xfrm rot="10800000">
            <a:off x="8018430" y="4211729"/>
            <a:ext cx="122958" cy="1240340"/>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477E30D5-5093-4B00-95F0-92F19A11813E}"/>
              </a:ext>
            </a:extLst>
          </p:cNvPr>
          <p:cNvSpPr txBox="1"/>
          <p:nvPr/>
        </p:nvSpPr>
        <p:spPr>
          <a:xfrm>
            <a:off x="6612139" y="4958983"/>
            <a:ext cx="422403" cy="523220"/>
          </a:xfrm>
          <a:prstGeom prst="rect">
            <a:avLst/>
          </a:prstGeom>
          <a:noFill/>
        </p:spPr>
        <p:txBody>
          <a:bodyPr wrap="square" rtlCol="0">
            <a:spAutoFit/>
          </a:bodyPr>
          <a:lstStyle/>
          <a:p>
            <a:r>
              <a:rPr lang="en-US" sz="2800" dirty="0"/>
              <a:t>,</a:t>
            </a:r>
          </a:p>
        </p:txBody>
      </p:sp>
      <p:sp>
        <p:nvSpPr>
          <p:cNvPr id="25" name="Left Bracket 24">
            <a:extLst>
              <a:ext uri="{FF2B5EF4-FFF2-40B4-BE49-F238E27FC236}">
                <a16:creationId xmlns:a16="http://schemas.microsoft.com/office/drawing/2014/main" id="{8EAD46C3-A316-4A7F-97BC-9C4FDF202070}"/>
              </a:ext>
            </a:extLst>
          </p:cNvPr>
          <p:cNvSpPr/>
          <p:nvPr/>
        </p:nvSpPr>
        <p:spPr>
          <a:xfrm>
            <a:off x="5459575" y="5512290"/>
            <a:ext cx="168676" cy="1240340"/>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AFD347D8-59CB-43DC-87B1-7E2DC8D99DB3}"/>
              </a:ext>
            </a:extLst>
          </p:cNvPr>
          <p:cNvSpPr/>
          <p:nvPr/>
        </p:nvSpPr>
        <p:spPr>
          <a:xfrm rot="10800000">
            <a:off x="8018430" y="5511080"/>
            <a:ext cx="122958" cy="1240340"/>
          </a:xfrm>
          <a:prstGeom prst="leftBracket">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5FA3291-5AA1-45B2-9D5E-E0E62F8D0295}"/>
              </a:ext>
            </a:extLst>
          </p:cNvPr>
          <p:cNvSpPr txBox="1"/>
          <p:nvPr/>
        </p:nvSpPr>
        <p:spPr>
          <a:xfrm>
            <a:off x="6612139" y="6258334"/>
            <a:ext cx="422403" cy="523220"/>
          </a:xfrm>
          <a:prstGeom prst="rect">
            <a:avLst/>
          </a:prstGeom>
          <a:noFill/>
        </p:spPr>
        <p:txBody>
          <a:bodyPr wrap="square" rtlCol="0">
            <a:spAutoFit/>
          </a:bodyPr>
          <a:lstStyle/>
          <a:p>
            <a:r>
              <a:rPr lang="en-US" sz="2800" dirty="0"/>
              <a:t>,</a:t>
            </a:r>
          </a:p>
        </p:txBody>
      </p:sp>
      <p:cxnSp>
        <p:nvCxnSpPr>
          <p:cNvPr id="29" name="Connector: Curved 28">
            <a:extLst>
              <a:ext uri="{FF2B5EF4-FFF2-40B4-BE49-F238E27FC236}">
                <a16:creationId xmlns:a16="http://schemas.microsoft.com/office/drawing/2014/main" id="{B67AE97E-942C-4790-AEFA-E5ED83AF3FD7}"/>
              </a:ext>
            </a:extLst>
          </p:cNvPr>
          <p:cNvCxnSpPr>
            <a:stCxn id="4" idx="3"/>
            <a:endCxn id="16" idx="1"/>
          </p:cNvCxnSpPr>
          <p:nvPr/>
        </p:nvCxnSpPr>
        <p:spPr>
          <a:xfrm>
            <a:off x="3252601" y="1241896"/>
            <a:ext cx="2192178" cy="1085989"/>
          </a:xfrm>
          <a:prstGeom prst="curvedConnector3">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28AA2575-FC89-43CA-B85F-B2876FC2B236}"/>
              </a:ext>
            </a:extLst>
          </p:cNvPr>
          <p:cNvCxnSpPr/>
          <p:nvPr/>
        </p:nvCxnSpPr>
        <p:spPr>
          <a:xfrm>
            <a:off x="3199967" y="2433984"/>
            <a:ext cx="2192178" cy="1085989"/>
          </a:xfrm>
          <a:prstGeom prst="curvedConnector3">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6705B216-7217-477D-80F8-9A38B4CE5AF2}"/>
              </a:ext>
            </a:extLst>
          </p:cNvPr>
          <p:cNvCxnSpPr/>
          <p:nvPr/>
        </p:nvCxnSpPr>
        <p:spPr>
          <a:xfrm>
            <a:off x="3143789" y="3712331"/>
            <a:ext cx="2192178" cy="1085989"/>
          </a:xfrm>
          <a:prstGeom prst="curvedConnector3">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5DDEE450-3B6A-4527-8F2D-0DACF5EB5F33}"/>
              </a:ext>
            </a:extLst>
          </p:cNvPr>
          <p:cNvCxnSpPr/>
          <p:nvPr/>
        </p:nvCxnSpPr>
        <p:spPr>
          <a:xfrm>
            <a:off x="3216196" y="5075635"/>
            <a:ext cx="2192178" cy="1085989"/>
          </a:xfrm>
          <a:prstGeom prst="curvedConnector3">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F920AF5A-2EDF-4259-9F4A-557134FAD540}"/>
              </a:ext>
            </a:extLst>
          </p:cNvPr>
          <p:cNvSpPr>
            <a:spLocks noGrp="1"/>
          </p:cNvSpPr>
          <p:nvPr>
            <p:ph type="title"/>
          </p:nvPr>
        </p:nvSpPr>
        <p:spPr>
          <a:xfrm>
            <a:off x="838200" y="16524"/>
            <a:ext cx="10515600" cy="700195"/>
          </a:xfrm>
        </p:spPr>
        <p:txBody>
          <a:bodyPr/>
          <a:lstStyle/>
          <a:p>
            <a:pPr algn="ctr"/>
            <a:r>
              <a:rPr lang="en-US" dirty="0">
                <a:solidFill>
                  <a:srgbClr val="0052D6"/>
                </a:solidFill>
              </a:rPr>
              <a:t>Contrastive Self-Supervised</a:t>
            </a:r>
          </a:p>
        </p:txBody>
      </p:sp>
    </p:spTree>
    <p:extLst>
      <p:ext uri="{BB962C8B-B14F-4D97-AF65-F5344CB8AC3E}">
        <p14:creationId xmlns:p14="http://schemas.microsoft.com/office/powerpoint/2010/main" val="2336183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B0A2FD-277C-420D-983C-F597DF80E44D}"/>
              </a:ext>
            </a:extLst>
          </p:cNvPr>
          <p:cNvPicPr>
            <a:picLocks noChangeAspect="1"/>
          </p:cNvPicPr>
          <p:nvPr/>
        </p:nvPicPr>
        <p:blipFill rotWithShape="1">
          <a:blip r:embed="rId2"/>
          <a:srcRect l="60543" t="792" r="20201" b="50507"/>
          <a:stretch/>
        </p:blipFill>
        <p:spPr>
          <a:xfrm>
            <a:off x="9556890" y="3150295"/>
            <a:ext cx="1064830" cy="1015260"/>
          </a:xfrm>
          <a:prstGeom prst="rect">
            <a:avLst/>
          </a:prstGeom>
        </p:spPr>
      </p:pic>
      <p:pic>
        <p:nvPicPr>
          <p:cNvPr id="9" name="Picture 8">
            <a:extLst>
              <a:ext uri="{FF2B5EF4-FFF2-40B4-BE49-F238E27FC236}">
                <a16:creationId xmlns:a16="http://schemas.microsoft.com/office/drawing/2014/main" id="{93854162-9B21-40A6-8ED9-5B96DE177853}"/>
              </a:ext>
            </a:extLst>
          </p:cNvPr>
          <p:cNvPicPr>
            <a:picLocks noChangeAspect="1"/>
          </p:cNvPicPr>
          <p:nvPr/>
        </p:nvPicPr>
        <p:blipFill rotWithShape="1">
          <a:blip r:embed="rId3"/>
          <a:srcRect l="61407" t="2361" r="19589" b="53401"/>
          <a:stretch/>
        </p:blipFill>
        <p:spPr>
          <a:xfrm>
            <a:off x="3044133" y="3096834"/>
            <a:ext cx="1124199" cy="1015260"/>
          </a:xfrm>
          <a:prstGeom prst="rect">
            <a:avLst/>
          </a:prstGeom>
        </p:spPr>
      </p:pic>
      <p:pic>
        <p:nvPicPr>
          <p:cNvPr id="12" name="Picture 11">
            <a:extLst>
              <a:ext uri="{FF2B5EF4-FFF2-40B4-BE49-F238E27FC236}">
                <a16:creationId xmlns:a16="http://schemas.microsoft.com/office/drawing/2014/main" id="{773310EE-D0E2-43EF-B36B-EF80FFDF70D9}"/>
              </a:ext>
            </a:extLst>
          </p:cNvPr>
          <p:cNvPicPr>
            <a:picLocks noChangeAspect="1"/>
          </p:cNvPicPr>
          <p:nvPr/>
        </p:nvPicPr>
        <p:blipFill rotWithShape="1">
          <a:blip r:embed="rId2"/>
          <a:srcRect l="40942" r="40926" b="49304"/>
          <a:stretch/>
        </p:blipFill>
        <p:spPr>
          <a:xfrm>
            <a:off x="6961659" y="3096834"/>
            <a:ext cx="1002686" cy="1056832"/>
          </a:xfrm>
          <a:prstGeom prst="rect">
            <a:avLst/>
          </a:prstGeom>
        </p:spPr>
      </p:pic>
      <p:pic>
        <p:nvPicPr>
          <p:cNvPr id="13" name="Picture 12">
            <a:extLst>
              <a:ext uri="{FF2B5EF4-FFF2-40B4-BE49-F238E27FC236}">
                <a16:creationId xmlns:a16="http://schemas.microsoft.com/office/drawing/2014/main" id="{461446F1-E629-41ED-90E5-18FDB77333CC}"/>
              </a:ext>
            </a:extLst>
          </p:cNvPr>
          <p:cNvPicPr>
            <a:picLocks noChangeAspect="1"/>
          </p:cNvPicPr>
          <p:nvPr/>
        </p:nvPicPr>
        <p:blipFill rotWithShape="1">
          <a:blip r:embed="rId3"/>
          <a:srcRect l="20523" t="50516" r="60472" b="-922"/>
          <a:stretch/>
        </p:blipFill>
        <p:spPr>
          <a:xfrm>
            <a:off x="5645263" y="3074337"/>
            <a:ext cx="1002686" cy="1031767"/>
          </a:xfrm>
          <a:prstGeom prst="rect">
            <a:avLst/>
          </a:prstGeom>
        </p:spPr>
      </p:pic>
      <p:pic>
        <p:nvPicPr>
          <p:cNvPr id="14" name="Picture 13">
            <a:extLst>
              <a:ext uri="{FF2B5EF4-FFF2-40B4-BE49-F238E27FC236}">
                <a16:creationId xmlns:a16="http://schemas.microsoft.com/office/drawing/2014/main" id="{79C41585-002D-4699-B389-B9177E152E6F}"/>
              </a:ext>
            </a:extLst>
          </p:cNvPr>
          <p:cNvPicPr>
            <a:picLocks noChangeAspect="1"/>
          </p:cNvPicPr>
          <p:nvPr/>
        </p:nvPicPr>
        <p:blipFill rotWithShape="1">
          <a:blip r:embed="rId2"/>
          <a:srcRect l="20172" t="54373" r="60564" b="61"/>
          <a:stretch/>
        </p:blipFill>
        <p:spPr>
          <a:xfrm>
            <a:off x="8088462" y="3150295"/>
            <a:ext cx="1065321" cy="949910"/>
          </a:xfrm>
          <a:prstGeom prst="rect">
            <a:avLst/>
          </a:prstGeom>
        </p:spPr>
      </p:pic>
      <p:pic>
        <p:nvPicPr>
          <p:cNvPr id="15" name="Picture 14">
            <a:extLst>
              <a:ext uri="{FF2B5EF4-FFF2-40B4-BE49-F238E27FC236}">
                <a16:creationId xmlns:a16="http://schemas.microsoft.com/office/drawing/2014/main" id="{4292FAC2-5C86-40D5-9FAE-EB2D0ED8D60B}"/>
              </a:ext>
            </a:extLst>
          </p:cNvPr>
          <p:cNvPicPr>
            <a:picLocks noChangeAspect="1"/>
          </p:cNvPicPr>
          <p:nvPr/>
        </p:nvPicPr>
        <p:blipFill rotWithShape="1">
          <a:blip r:embed="rId3"/>
          <a:srcRect l="41036" r="39960" b="50401"/>
          <a:stretch/>
        </p:blipFill>
        <p:spPr>
          <a:xfrm>
            <a:off x="4402505" y="3063469"/>
            <a:ext cx="1002686" cy="1015260"/>
          </a:xfrm>
          <a:prstGeom prst="rect">
            <a:avLst/>
          </a:prstGeom>
        </p:spPr>
      </p:pic>
      <p:pic>
        <p:nvPicPr>
          <p:cNvPr id="34" name="Picture 33">
            <a:extLst>
              <a:ext uri="{FF2B5EF4-FFF2-40B4-BE49-F238E27FC236}">
                <a16:creationId xmlns:a16="http://schemas.microsoft.com/office/drawing/2014/main" id="{1AD50AB4-2290-4756-86A9-311D1AD55991}"/>
              </a:ext>
            </a:extLst>
          </p:cNvPr>
          <p:cNvPicPr>
            <a:picLocks noChangeAspect="1"/>
          </p:cNvPicPr>
          <p:nvPr/>
        </p:nvPicPr>
        <p:blipFill rotWithShape="1">
          <a:blip r:embed="rId3"/>
          <a:srcRect l="713" r="80995" b="50401"/>
          <a:stretch/>
        </p:blipFill>
        <p:spPr>
          <a:xfrm>
            <a:off x="1440313" y="1411448"/>
            <a:ext cx="965090" cy="1015260"/>
          </a:xfrm>
          <a:prstGeom prst="rect">
            <a:avLst/>
          </a:prstGeom>
        </p:spPr>
      </p:pic>
      <p:pic>
        <p:nvPicPr>
          <p:cNvPr id="35" name="Picture 34">
            <a:extLst>
              <a:ext uri="{FF2B5EF4-FFF2-40B4-BE49-F238E27FC236}">
                <a16:creationId xmlns:a16="http://schemas.microsoft.com/office/drawing/2014/main" id="{6E86E21D-76A6-46BD-B4AA-FD748C979DB1}"/>
              </a:ext>
            </a:extLst>
          </p:cNvPr>
          <p:cNvPicPr>
            <a:picLocks noChangeAspect="1"/>
          </p:cNvPicPr>
          <p:nvPr/>
        </p:nvPicPr>
        <p:blipFill rotWithShape="1">
          <a:blip r:embed="rId2"/>
          <a:srcRect r="81868" b="46246"/>
          <a:stretch/>
        </p:blipFill>
        <p:spPr>
          <a:xfrm>
            <a:off x="1264328" y="4906819"/>
            <a:ext cx="1002686" cy="1120578"/>
          </a:xfrm>
          <a:prstGeom prst="rect">
            <a:avLst/>
          </a:prstGeom>
        </p:spPr>
      </p:pic>
      <p:cxnSp>
        <p:nvCxnSpPr>
          <p:cNvPr id="3" name="Straight Arrow Connector 2">
            <a:extLst>
              <a:ext uri="{FF2B5EF4-FFF2-40B4-BE49-F238E27FC236}">
                <a16:creationId xmlns:a16="http://schemas.microsoft.com/office/drawing/2014/main" id="{98E9C1D8-60DD-48D4-A87F-47A7CDE0FC0D}"/>
              </a:ext>
            </a:extLst>
          </p:cNvPr>
          <p:cNvCxnSpPr>
            <a:stCxn id="34" idx="2"/>
            <a:endCxn id="9" idx="0"/>
          </p:cNvCxnSpPr>
          <p:nvPr/>
        </p:nvCxnSpPr>
        <p:spPr>
          <a:xfrm>
            <a:off x="1922858" y="2426708"/>
            <a:ext cx="1683375" cy="67012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CAE287C-4201-4543-99BB-AC5DB54B1C27}"/>
              </a:ext>
            </a:extLst>
          </p:cNvPr>
          <p:cNvCxnSpPr>
            <a:cxnSpLocks/>
            <a:stCxn id="34" idx="2"/>
          </p:cNvCxnSpPr>
          <p:nvPr/>
        </p:nvCxnSpPr>
        <p:spPr>
          <a:xfrm>
            <a:off x="1922858" y="2426708"/>
            <a:ext cx="2977623" cy="62603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FBC0CB-FE93-493E-A43F-E5849D978033}"/>
              </a:ext>
            </a:extLst>
          </p:cNvPr>
          <p:cNvCxnSpPr>
            <a:cxnSpLocks/>
            <a:stCxn id="34" idx="2"/>
            <a:endCxn id="13" idx="0"/>
          </p:cNvCxnSpPr>
          <p:nvPr/>
        </p:nvCxnSpPr>
        <p:spPr>
          <a:xfrm>
            <a:off x="1922858" y="2426708"/>
            <a:ext cx="4223748" cy="647629"/>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39E4880-C987-4C21-8686-908ADA06FD82}"/>
              </a:ext>
            </a:extLst>
          </p:cNvPr>
          <p:cNvCxnSpPr>
            <a:cxnSpLocks/>
            <a:endCxn id="12" idx="0"/>
          </p:cNvCxnSpPr>
          <p:nvPr/>
        </p:nvCxnSpPr>
        <p:spPr>
          <a:xfrm>
            <a:off x="1922858" y="2385191"/>
            <a:ext cx="5540144" cy="71164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446B6D-FD5D-4477-95AC-73BD8FF248BB}"/>
              </a:ext>
            </a:extLst>
          </p:cNvPr>
          <p:cNvCxnSpPr>
            <a:cxnSpLocks/>
            <a:stCxn id="34" idx="2"/>
            <a:endCxn id="14" idx="0"/>
          </p:cNvCxnSpPr>
          <p:nvPr/>
        </p:nvCxnSpPr>
        <p:spPr>
          <a:xfrm>
            <a:off x="1922858" y="2426708"/>
            <a:ext cx="6698265" cy="72358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63807FA-9131-4F6D-86C2-F033E8FCC736}"/>
              </a:ext>
            </a:extLst>
          </p:cNvPr>
          <p:cNvCxnSpPr>
            <a:cxnSpLocks/>
            <a:stCxn id="34" idx="2"/>
            <a:endCxn id="8" idx="0"/>
          </p:cNvCxnSpPr>
          <p:nvPr/>
        </p:nvCxnSpPr>
        <p:spPr>
          <a:xfrm>
            <a:off x="1922858" y="2426708"/>
            <a:ext cx="8166447" cy="72358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A9DC8F6-5D2B-42E4-A641-CDD3EF6B3EE8}"/>
              </a:ext>
            </a:extLst>
          </p:cNvPr>
          <p:cNvCxnSpPr>
            <a:stCxn id="35" idx="0"/>
            <a:endCxn id="9" idx="2"/>
          </p:cNvCxnSpPr>
          <p:nvPr/>
        </p:nvCxnSpPr>
        <p:spPr>
          <a:xfrm flipV="1">
            <a:off x="1765671" y="4112094"/>
            <a:ext cx="1840562" cy="794725"/>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350E3CB-5333-4D87-976C-8C8ADF3243D0}"/>
              </a:ext>
            </a:extLst>
          </p:cNvPr>
          <p:cNvCxnSpPr>
            <a:cxnSpLocks/>
            <a:stCxn id="35" idx="0"/>
            <a:endCxn id="15" idx="2"/>
          </p:cNvCxnSpPr>
          <p:nvPr/>
        </p:nvCxnSpPr>
        <p:spPr>
          <a:xfrm flipV="1">
            <a:off x="1765671" y="4078729"/>
            <a:ext cx="3138177" cy="82809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981B45-4C3A-402E-BD75-DAE1DF2EED18}"/>
              </a:ext>
            </a:extLst>
          </p:cNvPr>
          <p:cNvCxnSpPr>
            <a:cxnSpLocks/>
            <a:stCxn id="35" idx="0"/>
            <a:endCxn id="13" idx="2"/>
          </p:cNvCxnSpPr>
          <p:nvPr/>
        </p:nvCxnSpPr>
        <p:spPr>
          <a:xfrm flipV="1">
            <a:off x="1765671" y="4106104"/>
            <a:ext cx="4380935" cy="800715"/>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30CD1BC-85D3-44D1-A1D8-1C9A4A351C82}"/>
              </a:ext>
            </a:extLst>
          </p:cNvPr>
          <p:cNvCxnSpPr>
            <a:cxnSpLocks/>
            <a:stCxn id="35" idx="0"/>
            <a:endCxn id="12" idx="2"/>
          </p:cNvCxnSpPr>
          <p:nvPr/>
        </p:nvCxnSpPr>
        <p:spPr>
          <a:xfrm flipV="1">
            <a:off x="1765671" y="4153666"/>
            <a:ext cx="5697331" cy="75315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465BD4B-8DA1-49AD-ADDD-8FAAA26B1689}"/>
              </a:ext>
            </a:extLst>
          </p:cNvPr>
          <p:cNvCxnSpPr>
            <a:cxnSpLocks/>
            <a:stCxn id="35" idx="0"/>
            <a:endCxn id="14" idx="2"/>
          </p:cNvCxnSpPr>
          <p:nvPr/>
        </p:nvCxnSpPr>
        <p:spPr>
          <a:xfrm flipV="1">
            <a:off x="1765671" y="4100205"/>
            <a:ext cx="6855452" cy="80661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FF49D0-D1FE-4353-9919-FBFEBBE6F5FE}"/>
              </a:ext>
            </a:extLst>
          </p:cNvPr>
          <p:cNvCxnSpPr>
            <a:cxnSpLocks/>
            <a:stCxn id="35" idx="0"/>
            <a:endCxn id="8" idx="2"/>
          </p:cNvCxnSpPr>
          <p:nvPr/>
        </p:nvCxnSpPr>
        <p:spPr>
          <a:xfrm flipV="1">
            <a:off x="1765671" y="4165555"/>
            <a:ext cx="8323634" cy="74126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5FF5726-13FC-4B97-84B2-300066BFDEAD}"/>
              </a:ext>
            </a:extLst>
          </p:cNvPr>
          <p:cNvCxnSpPr/>
          <p:nvPr/>
        </p:nvCxnSpPr>
        <p:spPr>
          <a:xfrm>
            <a:off x="1660124" y="2426708"/>
            <a:ext cx="0" cy="2242946"/>
          </a:xfrm>
          <a:prstGeom prst="straightConnector1">
            <a:avLst/>
          </a:prstGeom>
          <a:ln>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EE497F7-313E-418C-99C9-E046150EE075}"/>
              </a:ext>
            </a:extLst>
          </p:cNvPr>
          <p:cNvSpPr/>
          <p:nvPr/>
        </p:nvSpPr>
        <p:spPr>
          <a:xfrm>
            <a:off x="941033" y="1331650"/>
            <a:ext cx="1601757" cy="4625267"/>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F34DC14-DCD6-4476-A434-CDB72A96A0A3}"/>
              </a:ext>
            </a:extLst>
          </p:cNvPr>
          <p:cNvSpPr/>
          <p:nvPr/>
        </p:nvSpPr>
        <p:spPr>
          <a:xfrm>
            <a:off x="426128" y="1207363"/>
            <a:ext cx="10824839" cy="4980374"/>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DEC1EEA-EA12-4E0C-885F-D192F40093BC}"/>
              </a:ext>
            </a:extLst>
          </p:cNvPr>
          <p:cNvSpPr txBox="1"/>
          <p:nvPr/>
        </p:nvSpPr>
        <p:spPr>
          <a:xfrm>
            <a:off x="4811945" y="738433"/>
            <a:ext cx="3923682" cy="400110"/>
          </a:xfrm>
          <a:prstGeom prst="rect">
            <a:avLst/>
          </a:prstGeom>
          <a:noFill/>
        </p:spPr>
        <p:txBody>
          <a:bodyPr wrap="square" rtlCol="0">
            <a:spAutoFit/>
          </a:bodyPr>
          <a:lstStyle/>
          <a:p>
            <a:r>
              <a:rPr lang="en-US" sz="2000" b="1" dirty="0"/>
              <a:t>Batch N samples</a:t>
            </a:r>
          </a:p>
        </p:txBody>
      </p:sp>
      <p:sp>
        <p:nvSpPr>
          <p:cNvPr id="75" name="TextBox 74">
            <a:extLst>
              <a:ext uri="{FF2B5EF4-FFF2-40B4-BE49-F238E27FC236}">
                <a16:creationId xmlns:a16="http://schemas.microsoft.com/office/drawing/2014/main" id="{2E7C2D36-1BFF-46FD-B75F-95DB39BA9B24}"/>
              </a:ext>
            </a:extLst>
          </p:cNvPr>
          <p:cNvSpPr txBox="1"/>
          <p:nvPr/>
        </p:nvSpPr>
        <p:spPr>
          <a:xfrm>
            <a:off x="457339" y="3255918"/>
            <a:ext cx="1965947" cy="369332"/>
          </a:xfrm>
          <a:prstGeom prst="rect">
            <a:avLst/>
          </a:prstGeom>
          <a:noFill/>
        </p:spPr>
        <p:txBody>
          <a:bodyPr wrap="square" rtlCol="0">
            <a:spAutoFit/>
          </a:bodyPr>
          <a:lstStyle/>
          <a:p>
            <a:r>
              <a:rPr lang="en-US" b="1" dirty="0">
                <a:solidFill>
                  <a:srgbClr val="0070C0"/>
                </a:solidFill>
              </a:rPr>
              <a:t>1 Positive Pair</a:t>
            </a:r>
          </a:p>
        </p:txBody>
      </p:sp>
      <p:sp>
        <p:nvSpPr>
          <p:cNvPr id="77" name="TextBox 76">
            <a:extLst>
              <a:ext uri="{FF2B5EF4-FFF2-40B4-BE49-F238E27FC236}">
                <a16:creationId xmlns:a16="http://schemas.microsoft.com/office/drawing/2014/main" id="{EF9D294A-0EF5-4736-BF6A-EDBC9A3926E6}"/>
              </a:ext>
            </a:extLst>
          </p:cNvPr>
          <p:cNvSpPr txBox="1"/>
          <p:nvPr/>
        </p:nvSpPr>
        <p:spPr>
          <a:xfrm>
            <a:off x="5402189" y="4654479"/>
            <a:ext cx="2743193" cy="400110"/>
          </a:xfrm>
          <a:prstGeom prst="rect">
            <a:avLst/>
          </a:prstGeom>
          <a:noFill/>
        </p:spPr>
        <p:txBody>
          <a:bodyPr wrap="square" rtlCol="0">
            <a:spAutoFit/>
          </a:bodyPr>
          <a:lstStyle/>
          <a:p>
            <a:r>
              <a:rPr lang="en-US" sz="2000" b="1" dirty="0"/>
              <a:t>2*(N-1) (Negative pairs)</a:t>
            </a:r>
          </a:p>
        </p:txBody>
      </p:sp>
      <p:sp>
        <p:nvSpPr>
          <p:cNvPr id="31" name="Title 1">
            <a:extLst>
              <a:ext uri="{FF2B5EF4-FFF2-40B4-BE49-F238E27FC236}">
                <a16:creationId xmlns:a16="http://schemas.microsoft.com/office/drawing/2014/main" id="{9D83823D-D0F6-45EC-BFDC-97E5F1779B88}"/>
              </a:ext>
            </a:extLst>
          </p:cNvPr>
          <p:cNvSpPr txBox="1">
            <a:spLocks/>
          </p:cNvSpPr>
          <p:nvPr/>
        </p:nvSpPr>
        <p:spPr>
          <a:xfrm>
            <a:off x="838200" y="16524"/>
            <a:ext cx="10515600" cy="700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52D6"/>
                </a:solidFill>
              </a:rPr>
              <a:t>Contrastive Self-Supervised</a:t>
            </a:r>
          </a:p>
        </p:txBody>
      </p:sp>
    </p:spTree>
    <p:extLst>
      <p:ext uri="{BB962C8B-B14F-4D97-AF65-F5344CB8AC3E}">
        <p14:creationId xmlns:p14="http://schemas.microsoft.com/office/powerpoint/2010/main" val="184027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B0A2FD-277C-420D-983C-F597DF80E44D}"/>
              </a:ext>
            </a:extLst>
          </p:cNvPr>
          <p:cNvPicPr>
            <a:picLocks noChangeAspect="1"/>
          </p:cNvPicPr>
          <p:nvPr/>
        </p:nvPicPr>
        <p:blipFill rotWithShape="1">
          <a:blip r:embed="rId2"/>
          <a:srcRect l="60543" t="792" r="20201" b="50507"/>
          <a:stretch/>
        </p:blipFill>
        <p:spPr>
          <a:xfrm>
            <a:off x="10701042" y="3257273"/>
            <a:ext cx="1064830" cy="1015260"/>
          </a:xfrm>
          <a:prstGeom prst="rect">
            <a:avLst/>
          </a:prstGeom>
        </p:spPr>
      </p:pic>
      <p:pic>
        <p:nvPicPr>
          <p:cNvPr id="9" name="Picture 8">
            <a:extLst>
              <a:ext uri="{FF2B5EF4-FFF2-40B4-BE49-F238E27FC236}">
                <a16:creationId xmlns:a16="http://schemas.microsoft.com/office/drawing/2014/main" id="{93854162-9B21-40A6-8ED9-5B96DE177853}"/>
              </a:ext>
            </a:extLst>
          </p:cNvPr>
          <p:cNvPicPr>
            <a:picLocks noChangeAspect="1"/>
          </p:cNvPicPr>
          <p:nvPr/>
        </p:nvPicPr>
        <p:blipFill rotWithShape="1">
          <a:blip r:embed="rId3"/>
          <a:srcRect l="61407" t="2361" r="19589" b="53401"/>
          <a:stretch/>
        </p:blipFill>
        <p:spPr>
          <a:xfrm>
            <a:off x="4188285" y="3203812"/>
            <a:ext cx="1124199" cy="1015260"/>
          </a:xfrm>
          <a:prstGeom prst="rect">
            <a:avLst/>
          </a:prstGeom>
        </p:spPr>
      </p:pic>
      <p:pic>
        <p:nvPicPr>
          <p:cNvPr id="12" name="Picture 11">
            <a:extLst>
              <a:ext uri="{FF2B5EF4-FFF2-40B4-BE49-F238E27FC236}">
                <a16:creationId xmlns:a16="http://schemas.microsoft.com/office/drawing/2014/main" id="{773310EE-D0E2-43EF-B36B-EF80FFDF70D9}"/>
              </a:ext>
            </a:extLst>
          </p:cNvPr>
          <p:cNvPicPr>
            <a:picLocks noChangeAspect="1"/>
          </p:cNvPicPr>
          <p:nvPr/>
        </p:nvPicPr>
        <p:blipFill rotWithShape="1">
          <a:blip r:embed="rId2"/>
          <a:srcRect l="40942" r="40926" b="49304"/>
          <a:stretch/>
        </p:blipFill>
        <p:spPr>
          <a:xfrm>
            <a:off x="8105811" y="3203812"/>
            <a:ext cx="1002686" cy="1056832"/>
          </a:xfrm>
          <a:prstGeom prst="rect">
            <a:avLst/>
          </a:prstGeom>
        </p:spPr>
      </p:pic>
      <p:pic>
        <p:nvPicPr>
          <p:cNvPr id="13" name="Picture 12">
            <a:extLst>
              <a:ext uri="{FF2B5EF4-FFF2-40B4-BE49-F238E27FC236}">
                <a16:creationId xmlns:a16="http://schemas.microsoft.com/office/drawing/2014/main" id="{461446F1-E629-41ED-90E5-18FDB77333CC}"/>
              </a:ext>
            </a:extLst>
          </p:cNvPr>
          <p:cNvPicPr>
            <a:picLocks noChangeAspect="1"/>
          </p:cNvPicPr>
          <p:nvPr/>
        </p:nvPicPr>
        <p:blipFill rotWithShape="1">
          <a:blip r:embed="rId3"/>
          <a:srcRect l="20523" t="50516" r="60472" b="-922"/>
          <a:stretch/>
        </p:blipFill>
        <p:spPr>
          <a:xfrm>
            <a:off x="6789415" y="3181315"/>
            <a:ext cx="1002686" cy="1031767"/>
          </a:xfrm>
          <a:prstGeom prst="rect">
            <a:avLst/>
          </a:prstGeom>
        </p:spPr>
      </p:pic>
      <p:pic>
        <p:nvPicPr>
          <p:cNvPr id="14" name="Picture 13">
            <a:extLst>
              <a:ext uri="{FF2B5EF4-FFF2-40B4-BE49-F238E27FC236}">
                <a16:creationId xmlns:a16="http://schemas.microsoft.com/office/drawing/2014/main" id="{79C41585-002D-4699-B389-B9177E152E6F}"/>
              </a:ext>
            </a:extLst>
          </p:cNvPr>
          <p:cNvPicPr>
            <a:picLocks noChangeAspect="1"/>
          </p:cNvPicPr>
          <p:nvPr/>
        </p:nvPicPr>
        <p:blipFill rotWithShape="1">
          <a:blip r:embed="rId2"/>
          <a:srcRect l="20172" t="54373" r="60564" b="61"/>
          <a:stretch/>
        </p:blipFill>
        <p:spPr>
          <a:xfrm>
            <a:off x="9232614" y="3257273"/>
            <a:ext cx="1065321" cy="949910"/>
          </a:xfrm>
          <a:prstGeom prst="rect">
            <a:avLst/>
          </a:prstGeom>
        </p:spPr>
      </p:pic>
      <p:pic>
        <p:nvPicPr>
          <p:cNvPr id="15" name="Picture 14">
            <a:extLst>
              <a:ext uri="{FF2B5EF4-FFF2-40B4-BE49-F238E27FC236}">
                <a16:creationId xmlns:a16="http://schemas.microsoft.com/office/drawing/2014/main" id="{4292FAC2-5C86-40D5-9FAE-EB2D0ED8D60B}"/>
              </a:ext>
            </a:extLst>
          </p:cNvPr>
          <p:cNvPicPr>
            <a:picLocks noChangeAspect="1"/>
          </p:cNvPicPr>
          <p:nvPr/>
        </p:nvPicPr>
        <p:blipFill rotWithShape="1">
          <a:blip r:embed="rId3"/>
          <a:srcRect l="41036" r="39960" b="50401"/>
          <a:stretch/>
        </p:blipFill>
        <p:spPr>
          <a:xfrm>
            <a:off x="5546657" y="3170447"/>
            <a:ext cx="1002686" cy="1015260"/>
          </a:xfrm>
          <a:prstGeom prst="rect">
            <a:avLst/>
          </a:prstGeom>
        </p:spPr>
      </p:pic>
      <p:pic>
        <p:nvPicPr>
          <p:cNvPr id="34" name="Picture 33">
            <a:extLst>
              <a:ext uri="{FF2B5EF4-FFF2-40B4-BE49-F238E27FC236}">
                <a16:creationId xmlns:a16="http://schemas.microsoft.com/office/drawing/2014/main" id="{1AD50AB4-2290-4756-86A9-311D1AD55991}"/>
              </a:ext>
            </a:extLst>
          </p:cNvPr>
          <p:cNvPicPr>
            <a:picLocks noChangeAspect="1"/>
          </p:cNvPicPr>
          <p:nvPr/>
        </p:nvPicPr>
        <p:blipFill rotWithShape="1">
          <a:blip r:embed="rId3"/>
          <a:srcRect l="713" r="80995" b="50401"/>
          <a:stretch/>
        </p:blipFill>
        <p:spPr>
          <a:xfrm>
            <a:off x="2584465" y="1518426"/>
            <a:ext cx="965090" cy="1015260"/>
          </a:xfrm>
          <a:prstGeom prst="rect">
            <a:avLst/>
          </a:prstGeom>
        </p:spPr>
      </p:pic>
      <p:pic>
        <p:nvPicPr>
          <p:cNvPr id="35" name="Picture 34">
            <a:extLst>
              <a:ext uri="{FF2B5EF4-FFF2-40B4-BE49-F238E27FC236}">
                <a16:creationId xmlns:a16="http://schemas.microsoft.com/office/drawing/2014/main" id="{6E86E21D-76A6-46BD-B4AA-FD748C979DB1}"/>
              </a:ext>
            </a:extLst>
          </p:cNvPr>
          <p:cNvPicPr>
            <a:picLocks noChangeAspect="1"/>
          </p:cNvPicPr>
          <p:nvPr/>
        </p:nvPicPr>
        <p:blipFill rotWithShape="1">
          <a:blip r:embed="rId2"/>
          <a:srcRect r="81868" b="46246"/>
          <a:stretch/>
        </p:blipFill>
        <p:spPr>
          <a:xfrm>
            <a:off x="2408480" y="5013797"/>
            <a:ext cx="1002686" cy="1120578"/>
          </a:xfrm>
          <a:prstGeom prst="rect">
            <a:avLst/>
          </a:prstGeom>
        </p:spPr>
      </p:pic>
      <p:cxnSp>
        <p:nvCxnSpPr>
          <p:cNvPr id="3" name="Straight Arrow Connector 2">
            <a:extLst>
              <a:ext uri="{FF2B5EF4-FFF2-40B4-BE49-F238E27FC236}">
                <a16:creationId xmlns:a16="http://schemas.microsoft.com/office/drawing/2014/main" id="{98E9C1D8-60DD-48D4-A87F-47A7CDE0FC0D}"/>
              </a:ext>
            </a:extLst>
          </p:cNvPr>
          <p:cNvCxnSpPr>
            <a:stCxn id="34" idx="2"/>
            <a:endCxn id="9" idx="0"/>
          </p:cNvCxnSpPr>
          <p:nvPr/>
        </p:nvCxnSpPr>
        <p:spPr>
          <a:xfrm>
            <a:off x="3067010" y="2533686"/>
            <a:ext cx="1683375" cy="67012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CAE287C-4201-4543-99BB-AC5DB54B1C27}"/>
              </a:ext>
            </a:extLst>
          </p:cNvPr>
          <p:cNvCxnSpPr>
            <a:cxnSpLocks/>
            <a:stCxn id="34" idx="2"/>
          </p:cNvCxnSpPr>
          <p:nvPr/>
        </p:nvCxnSpPr>
        <p:spPr>
          <a:xfrm>
            <a:off x="3067010" y="2533686"/>
            <a:ext cx="2977623" cy="62603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FBC0CB-FE93-493E-A43F-E5849D978033}"/>
              </a:ext>
            </a:extLst>
          </p:cNvPr>
          <p:cNvCxnSpPr>
            <a:cxnSpLocks/>
            <a:stCxn id="34" idx="2"/>
            <a:endCxn id="13" idx="0"/>
          </p:cNvCxnSpPr>
          <p:nvPr/>
        </p:nvCxnSpPr>
        <p:spPr>
          <a:xfrm>
            <a:off x="3067010" y="2533686"/>
            <a:ext cx="4223748" cy="647629"/>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39E4880-C987-4C21-8686-908ADA06FD82}"/>
              </a:ext>
            </a:extLst>
          </p:cNvPr>
          <p:cNvCxnSpPr>
            <a:cxnSpLocks/>
            <a:endCxn id="12" idx="0"/>
          </p:cNvCxnSpPr>
          <p:nvPr/>
        </p:nvCxnSpPr>
        <p:spPr>
          <a:xfrm>
            <a:off x="3067010" y="2492169"/>
            <a:ext cx="5540144" cy="71164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446B6D-FD5D-4477-95AC-73BD8FF248BB}"/>
              </a:ext>
            </a:extLst>
          </p:cNvPr>
          <p:cNvCxnSpPr>
            <a:cxnSpLocks/>
            <a:stCxn id="34" idx="2"/>
            <a:endCxn id="14" idx="0"/>
          </p:cNvCxnSpPr>
          <p:nvPr/>
        </p:nvCxnSpPr>
        <p:spPr>
          <a:xfrm>
            <a:off x="3067010" y="2533686"/>
            <a:ext cx="6698265" cy="72358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63807FA-9131-4F6D-86C2-F033E8FCC736}"/>
              </a:ext>
            </a:extLst>
          </p:cNvPr>
          <p:cNvCxnSpPr>
            <a:cxnSpLocks/>
            <a:stCxn id="34" idx="2"/>
            <a:endCxn id="8" idx="0"/>
          </p:cNvCxnSpPr>
          <p:nvPr/>
        </p:nvCxnSpPr>
        <p:spPr>
          <a:xfrm>
            <a:off x="3067010" y="2533686"/>
            <a:ext cx="8166447" cy="72358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A9DC8F6-5D2B-42E4-A641-CDD3EF6B3EE8}"/>
              </a:ext>
            </a:extLst>
          </p:cNvPr>
          <p:cNvCxnSpPr>
            <a:stCxn id="35" idx="0"/>
            <a:endCxn id="9" idx="2"/>
          </p:cNvCxnSpPr>
          <p:nvPr/>
        </p:nvCxnSpPr>
        <p:spPr>
          <a:xfrm flipV="1">
            <a:off x="2909823" y="4219072"/>
            <a:ext cx="1840562" cy="794725"/>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350E3CB-5333-4D87-976C-8C8ADF3243D0}"/>
              </a:ext>
            </a:extLst>
          </p:cNvPr>
          <p:cNvCxnSpPr>
            <a:cxnSpLocks/>
            <a:stCxn id="35" idx="0"/>
            <a:endCxn id="15" idx="2"/>
          </p:cNvCxnSpPr>
          <p:nvPr/>
        </p:nvCxnSpPr>
        <p:spPr>
          <a:xfrm flipV="1">
            <a:off x="2909823" y="4185707"/>
            <a:ext cx="3138177" cy="82809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981B45-4C3A-402E-BD75-DAE1DF2EED18}"/>
              </a:ext>
            </a:extLst>
          </p:cNvPr>
          <p:cNvCxnSpPr>
            <a:cxnSpLocks/>
            <a:stCxn id="35" idx="0"/>
            <a:endCxn id="13" idx="2"/>
          </p:cNvCxnSpPr>
          <p:nvPr/>
        </p:nvCxnSpPr>
        <p:spPr>
          <a:xfrm flipV="1">
            <a:off x="2909823" y="4213082"/>
            <a:ext cx="4380935" cy="800715"/>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30CD1BC-85D3-44D1-A1D8-1C9A4A351C82}"/>
              </a:ext>
            </a:extLst>
          </p:cNvPr>
          <p:cNvCxnSpPr>
            <a:cxnSpLocks/>
            <a:stCxn id="35" idx="0"/>
            <a:endCxn id="12" idx="2"/>
          </p:cNvCxnSpPr>
          <p:nvPr/>
        </p:nvCxnSpPr>
        <p:spPr>
          <a:xfrm flipV="1">
            <a:off x="2909823" y="4260644"/>
            <a:ext cx="5697331" cy="75315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465BD4B-8DA1-49AD-ADDD-8FAAA26B1689}"/>
              </a:ext>
            </a:extLst>
          </p:cNvPr>
          <p:cNvCxnSpPr>
            <a:cxnSpLocks/>
            <a:stCxn id="35" idx="0"/>
            <a:endCxn id="14" idx="2"/>
          </p:cNvCxnSpPr>
          <p:nvPr/>
        </p:nvCxnSpPr>
        <p:spPr>
          <a:xfrm flipV="1">
            <a:off x="2909823" y="4207183"/>
            <a:ext cx="6855452" cy="80661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FF49D0-D1FE-4353-9919-FBFEBBE6F5FE}"/>
              </a:ext>
            </a:extLst>
          </p:cNvPr>
          <p:cNvCxnSpPr>
            <a:cxnSpLocks/>
            <a:stCxn id="35" idx="0"/>
            <a:endCxn id="8" idx="2"/>
          </p:cNvCxnSpPr>
          <p:nvPr/>
        </p:nvCxnSpPr>
        <p:spPr>
          <a:xfrm flipV="1">
            <a:off x="2909823" y="4272533"/>
            <a:ext cx="8323634" cy="74126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5FF5726-13FC-4B97-84B2-300066BFDEAD}"/>
              </a:ext>
            </a:extLst>
          </p:cNvPr>
          <p:cNvCxnSpPr/>
          <p:nvPr/>
        </p:nvCxnSpPr>
        <p:spPr>
          <a:xfrm>
            <a:off x="2804276" y="2533686"/>
            <a:ext cx="0" cy="2242946"/>
          </a:xfrm>
          <a:prstGeom prst="straightConnector1">
            <a:avLst/>
          </a:prstGeom>
          <a:ln>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EE497F7-313E-418C-99C9-E046150EE075}"/>
              </a:ext>
            </a:extLst>
          </p:cNvPr>
          <p:cNvSpPr/>
          <p:nvPr/>
        </p:nvSpPr>
        <p:spPr>
          <a:xfrm>
            <a:off x="2085185" y="1438628"/>
            <a:ext cx="1601757" cy="4625267"/>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F34DC14-DCD6-4476-A434-CDB72A96A0A3}"/>
              </a:ext>
            </a:extLst>
          </p:cNvPr>
          <p:cNvSpPr/>
          <p:nvPr/>
        </p:nvSpPr>
        <p:spPr>
          <a:xfrm>
            <a:off x="426128" y="1207363"/>
            <a:ext cx="11452194" cy="4980374"/>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DEC1EEA-EA12-4E0C-885F-D192F40093BC}"/>
              </a:ext>
            </a:extLst>
          </p:cNvPr>
          <p:cNvSpPr txBox="1"/>
          <p:nvPr/>
        </p:nvSpPr>
        <p:spPr>
          <a:xfrm>
            <a:off x="6287920" y="807253"/>
            <a:ext cx="3923682" cy="400110"/>
          </a:xfrm>
          <a:prstGeom prst="rect">
            <a:avLst/>
          </a:prstGeom>
          <a:noFill/>
        </p:spPr>
        <p:txBody>
          <a:bodyPr wrap="square" rtlCol="0">
            <a:spAutoFit/>
          </a:bodyPr>
          <a:lstStyle/>
          <a:p>
            <a:r>
              <a:rPr lang="en-US" sz="2000" b="1" dirty="0"/>
              <a:t>Batch N samples</a:t>
            </a:r>
          </a:p>
        </p:txBody>
      </p:sp>
      <p:sp>
        <p:nvSpPr>
          <p:cNvPr id="75" name="TextBox 74">
            <a:extLst>
              <a:ext uri="{FF2B5EF4-FFF2-40B4-BE49-F238E27FC236}">
                <a16:creationId xmlns:a16="http://schemas.microsoft.com/office/drawing/2014/main" id="{2E7C2D36-1BFF-46FD-B75F-95DB39BA9B24}"/>
              </a:ext>
            </a:extLst>
          </p:cNvPr>
          <p:cNvSpPr txBox="1"/>
          <p:nvPr/>
        </p:nvSpPr>
        <p:spPr>
          <a:xfrm>
            <a:off x="2252716" y="3316751"/>
            <a:ext cx="1965947" cy="369332"/>
          </a:xfrm>
          <a:prstGeom prst="rect">
            <a:avLst/>
          </a:prstGeom>
          <a:noFill/>
        </p:spPr>
        <p:txBody>
          <a:bodyPr wrap="square" rtlCol="0">
            <a:spAutoFit/>
          </a:bodyPr>
          <a:lstStyle/>
          <a:p>
            <a:r>
              <a:rPr lang="en-US" b="1" dirty="0">
                <a:solidFill>
                  <a:srgbClr val="0070C0"/>
                </a:solidFill>
              </a:rPr>
              <a:t>1 Positive Pair</a:t>
            </a:r>
          </a:p>
        </p:txBody>
      </p:sp>
      <p:sp>
        <p:nvSpPr>
          <p:cNvPr id="77" name="TextBox 76">
            <a:extLst>
              <a:ext uri="{FF2B5EF4-FFF2-40B4-BE49-F238E27FC236}">
                <a16:creationId xmlns:a16="http://schemas.microsoft.com/office/drawing/2014/main" id="{EF9D294A-0EF5-4736-BF6A-EDBC9A3926E6}"/>
              </a:ext>
            </a:extLst>
          </p:cNvPr>
          <p:cNvSpPr txBox="1"/>
          <p:nvPr/>
        </p:nvSpPr>
        <p:spPr>
          <a:xfrm>
            <a:off x="6546341" y="4761457"/>
            <a:ext cx="2743193" cy="400110"/>
          </a:xfrm>
          <a:prstGeom prst="rect">
            <a:avLst/>
          </a:prstGeom>
          <a:noFill/>
        </p:spPr>
        <p:txBody>
          <a:bodyPr wrap="square" rtlCol="0">
            <a:spAutoFit/>
          </a:bodyPr>
          <a:lstStyle/>
          <a:p>
            <a:r>
              <a:rPr lang="en-US" sz="2000" b="1" dirty="0"/>
              <a:t>2*(N-1) (Negative pairs)</a:t>
            </a:r>
          </a:p>
        </p:txBody>
      </p:sp>
      <p:sp>
        <p:nvSpPr>
          <p:cNvPr id="81" name="Title 1">
            <a:extLst>
              <a:ext uri="{FF2B5EF4-FFF2-40B4-BE49-F238E27FC236}">
                <a16:creationId xmlns:a16="http://schemas.microsoft.com/office/drawing/2014/main" id="{1EA36F48-1E54-4CA9-BB9A-91F17A84032D}"/>
              </a:ext>
            </a:extLst>
          </p:cNvPr>
          <p:cNvSpPr txBox="1">
            <a:spLocks/>
          </p:cNvSpPr>
          <p:nvPr/>
        </p:nvSpPr>
        <p:spPr>
          <a:xfrm>
            <a:off x="838200" y="120989"/>
            <a:ext cx="10515600" cy="700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0052D6"/>
                </a:solidFill>
              </a:rPr>
              <a:t>Mixed Contrastive Self-Supervised Learning</a:t>
            </a:r>
            <a:endParaRPr lang="en-US" dirty="0">
              <a:solidFill>
                <a:srgbClr val="0052D6"/>
              </a:solidFill>
            </a:endParaRPr>
          </a:p>
        </p:txBody>
      </p:sp>
      <p:pic>
        <p:nvPicPr>
          <p:cNvPr id="82" name="Picture 81">
            <a:extLst>
              <a:ext uri="{FF2B5EF4-FFF2-40B4-BE49-F238E27FC236}">
                <a16:creationId xmlns:a16="http://schemas.microsoft.com/office/drawing/2014/main" id="{6FE40E59-302C-4CA2-9FBE-2F0A55DD03F3}"/>
              </a:ext>
            </a:extLst>
          </p:cNvPr>
          <p:cNvPicPr>
            <a:picLocks noChangeAspect="1"/>
          </p:cNvPicPr>
          <p:nvPr/>
        </p:nvPicPr>
        <p:blipFill>
          <a:blip r:embed="rId4"/>
          <a:stretch>
            <a:fillRect/>
          </a:stretch>
        </p:blipFill>
        <p:spPr>
          <a:xfrm>
            <a:off x="187716" y="2805857"/>
            <a:ext cx="1341733" cy="1379850"/>
          </a:xfrm>
          <a:prstGeom prst="rect">
            <a:avLst/>
          </a:prstGeom>
        </p:spPr>
      </p:pic>
      <p:cxnSp>
        <p:nvCxnSpPr>
          <p:cNvPr id="86" name="Straight Arrow Connector 85">
            <a:extLst>
              <a:ext uri="{FF2B5EF4-FFF2-40B4-BE49-F238E27FC236}">
                <a16:creationId xmlns:a16="http://schemas.microsoft.com/office/drawing/2014/main" id="{7A3F4A03-E8AE-491C-BFC0-C1514D73032F}"/>
              </a:ext>
            </a:extLst>
          </p:cNvPr>
          <p:cNvCxnSpPr/>
          <p:nvPr/>
        </p:nvCxnSpPr>
        <p:spPr>
          <a:xfrm flipV="1">
            <a:off x="1180730" y="2219417"/>
            <a:ext cx="976544" cy="607916"/>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54C65D7-B38C-4BED-BFFC-98ADFE92A405}"/>
              </a:ext>
            </a:extLst>
          </p:cNvPr>
          <p:cNvCxnSpPr>
            <a:cxnSpLocks/>
            <a:endCxn id="82" idx="2"/>
          </p:cNvCxnSpPr>
          <p:nvPr/>
        </p:nvCxnSpPr>
        <p:spPr>
          <a:xfrm flipH="1" flipV="1">
            <a:off x="858583" y="4185707"/>
            <a:ext cx="1240444" cy="1208392"/>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0B65EC01-9ED5-480B-BDD5-F65CE31F466B}"/>
              </a:ext>
            </a:extLst>
          </p:cNvPr>
          <p:cNvSpPr/>
          <p:nvPr/>
        </p:nvSpPr>
        <p:spPr>
          <a:xfrm>
            <a:off x="78140" y="1438627"/>
            <a:ext cx="1601757" cy="4625267"/>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D9BC9F42-762E-4CD0-8BE4-B33CC7DC07BE}"/>
              </a:ext>
            </a:extLst>
          </p:cNvPr>
          <p:cNvSpPr txBox="1"/>
          <p:nvPr/>
        </p:nvSpPr>
        <p:spPr>
          <a:xfrm>
            <a:off x="-135666" y="2349020"/>
            <a:ext cx="1965947" cy="369332"/>
          </a:xfrm>
          <a:prstGeom prst="rect">
            <a:avLst/>
          </a:prstGeom>
          <a:noFill/>
        </p:spPr>
        <p:txBody>
          <a:bodyPr wrap="square" rtlCol="0">
            <a:spAutoFit/>
          </a:bodyPr>
          <a:lstStyle/>
          <a:p>
            <a:r>
              <a:rPr lang="en-US" b="1" dirty="0">
                <a:solidFill>
                  <a:srgbClr val="0070C0"/>
                </a:solidFill>
              </a:rPr>
              <a:t>Semi Positive Pair</a:t>
            </a:r>
          </a:p>
        </p:txBody>
      </p:sp>
    </p:spTree>
    <p:extLst>
      <p:ext uri="{BB962C8B-B14F-4D97-AF65-F5344CB8AC3E}">
        <p14:creationId xmlns:p14="http://schemas.microsoft.com/office/powerpoint/2010/main" val="830200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4F98C0-8971-4EBF-A5A6-070FD81AA5AD}"/>
              </a:ext>
            </a:extLst>
          </p:cNvPr>
          <p:cNvPicPr>
            <a:picLocks noChangeAspect="1"/>
          </p:cNvPicPr>
          <p:nvPr/>
        </p:nvPicPr>
        <p:blipFill>
          <a:blip r:embed="rId2"/>
          <a:stretch>
            <a:fillRect/>
          </a:stretch>
        </p:blipFill>
        <p:spPr>
          <a:xfrm>
            <a:off x="161593" y="1200243"/>
            <a:ext cx="4439095" cy="2848540"/>
          </a:xfrm>
          <a:prstGeom prst="rect">
            <a:avLst/>
          </a:prstGeom>
        </p:spPr>
      </p:pic>
      <p:sp>
        <p:nvSpPr>
          <p:cNvPr id="5" name="TextBox 4">
            <a:extLst>
              <a:ext uri="{FF2B5EF4-FFF2-40B4-BE49-F238E27FC236}">
                <a16:creationId xmlns:a16="http://schemas.microsoft.com/office/drawing/2014/main" id="{C3F62A7D-BC6D-4A5A-BDDB-C5744BF60047}"/>
              </a:ext>
            </a:extLst>
          </p:cNvPr>
          <p:cNvSpPr txBox="1"/>
          <p:nvPr/>
        </p:nvSpPr>
        <p:spPr>
          <a:xfrm>
            <a:off x="6756984" y="4552008"/>
            <a:ext cx="485072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This will make problem much harder when the inputs now increasing at scales</a:t>
            </a:r>
          </a:p>
        </p:txBody>
      </p:sp>
      <p:pic>
        <p:nvPicPr>
          <p:cNvPr id="6" name="Picture 5">
            <a:extLst>
              <a:ext uri="{FF2B5EF4-FFF2-40B4-BE49-F238E27FC236}">
                <a16:creationId xmlns:a16="http://schemas.microsoft.com/office/drawing/2014/main" id="{4EA1B3D1-C4B1-48E7-9C02-978A8ECF9731}"/>
              </a:ext>
            </a:extLst>
          </p:cNvPr>
          <p:cNvPicPr>
            <a:picLocks noChangeAspect="1"/>
          </p:cNvPicPr>
          <p:nvPr/>
        </p:nvPicPr>
        <p:blipFill>
          <a:blip r:embed="rId3"/>
          <a:stretch>
            <a:fillRect/>
          </a:stretch>
        </p:blipFill>
        <p:spPr>
          <a:xfrm>
            <a:off x="6756984" y="1291914"/>
            <a:ext cx="3789538" cy="3079453"/>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12" name="TextBox 11">
            <a:extLst>
              <a:ext uri="{FF2B5EF4-FFF2-40B4-BE49-F238E27FC236}">
                <a16:creationId xmlns:a16="http://schemas.microsoft.com/office/drawing/2014/main" id="{A62E9955-0014-4A48-B1C9-AB5CF13C9F08}"/>
              </a:ext>
            </a:extLst>
          </p:cNvPr>
          <p:cNvSpPr txBox="1"/>
          <p:nvPr/>
        </p:nvSpPr>
        <p:spPr>
          <a:xfrm>
            <a:off x="6950753" y="1107248"/>
            <a:ext cx="496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High dimensions of the variant of input signals </a:t>
            </a:r>
          </a:p>
        </p:txBody>
      </p:sp>
      <p:sp>
        <p:nvSpPr>
          <p:cNvPr id="15" name="TextBox 14">
            <a:extLst>
              <a:ext uri="{FF2B5EF4-FFF2-40B4-BE49-F238E27FC236}">
                <a16:creationId xmlns:a16="http://schemas.microsoft.com/office/drawing/2014/main" id="{91F3719D-DDC5-443C-8E21-2E390DFE0B4D}"/>
              </a:ext>
            </a:extLst>
          </p:cNvPr>
          <p:cNvSpPr txBox="1"/>
          <p:nvPr/>
        </p:nvSpPr>
        <p:spPr>
          <a:xfrm>
            <a:off x="-12185" y="4552008"/>
            <a:ext cx="4850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 signals</a:t>
            </a:r>
          </a:p>
        </p:txBody>
      </p:sp>
      <p:sp>
        <p:nvSpPr>
          <p:cNvPr id="3" name="Arrow: Right 2">
            <a:extLst>
              <a:ext uri="{FF2B5EF4-FFF2-40B4-BE49-F238E27FC236}">
                <a16:creationId xmlns:a16="http://schemas.microsoft.com/office/drawing/2014/main" id="{822F7EC4-EBB6-46AD-B07C-92D22D5806F0}"/>
              </a:ext>
            </a:extLst>
          </p:cNvPr>
          <p:cNvSpPr/>
          <p:nvPr/>
        </p:nvSpPr>
        <p:spPr>
          <a:xfrm>
            <a:off x="4963886" y="2202024"/>
            <a:ext cx="1418253" cy="167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hlinkClick r:id="rId4"/>
            <a:extLst>
              <a:ext uri="{FF2B5EF4-FFF2-40B4-BE49-F238E27FC236}">
                <a16:creationId xmlns:a16="http://schemas.microsoft.com/office/drawing/2014/main" id="{F7B0D1C3-D836-4D7F-9C9F-54240527A951}"/>
              </a:ext>
            </a:extLst>
          </p:cNvPr>
          <p:cNvSpPr txBox="1"/>
          <p:nvPr/>
        </p:nvSpPr>
        <p:spPr>
          <a:xfrm>
            <a:off x="10481448" y="5914269"/>
            <a:ext cx="1593541" cy="338554"/>
          </a:xfrm>
          <a:prstGeom prst="rect">
            <a:avLst/>
          </a:prstGeom>
          <a:noFill/>
        </p:spPr>
        <p:txBody>
          <a:bodyPr wrap="square" rtlCol="0">
            <a:spAutoFit/>
          </a:bodyPr>
          <a:lstStyle/>
          <a:p>
            <a:r>
              <a:rPr lang="en-US" sz="1600" dirty="0">
                <a:solidFill>
                  <a:schemeClr val="bg1">
                    <a:lumMod val="65000"/>
                  </a:schemeClr>
                </a:solidFill>
                <a:hlinkClick r:id="rId5">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26751200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B0A2FD-277C-420D-983C-F597DF80E44D}"/>
              </a:ext>
            </a:extLst>
          </p:cNvPr>
          <p:cNvPicPr>
            <a:picLocks noChangeAspect="1"/>
          </p:cNvPicPr>
          <p:nvPr/>
        </p:nvPicPr>
        <p:blipFill rotWithShape="1">
          <a:blip r:embed="rId2"/>
          <a:srcRect l="60543" t="792" r="20201" b="50507"/>
          <a:stretch/>
        </p:blipFill>
        <p:spPr>
          <a:xfrm>
            <a:off x="10701042" y="3257273"/>
            <a:ext cx="1064830" cy="1015260"/>
          </a:xfrm>
          <a:prstGeom prst="rect">
            <a:avLst/>
          </a:prstGeom>
        </p:spPr>
      </p:pic>
      <p:pic>
        <p:nvPicPr>
          <p:cNvPr id="9" name="Picture 8">
            <a:extLst>
              <a:ext uri="{FF2B5EF4-FFF2-40B4-BE49-F238E27FC236}">
                <a16:creationId xmlns:a16="http://schemas.microsoft.com/office/drawing/2014/main" id="{93854162-9B21-40A6-8ED9-5B96DE177853}"/>
              </a:ext>
            </a:extLst>
          </p:cNvPr>
          <p:cNvPicPr>
            <a:picLocks noChangeAspect="1"/>
          </p:cNvPicPr>
          <p:nvPr/>
        </p:nvPicPr>
        <p:blipFill rotWithShape="1">
          <a:blip r:embed="rId3"/>
          <a:srcRect l="61407" t="2361" r="19589" b="53401"/>
          <a:stretch/>
        </p:blipFill>
        <p:spPr>
          <a:xfrm>
            <a:off x="4188285" y="3203812"/>
            <a:ext cx="1124199" cy="1015260"/>
          </a:xfrm>
          <a:prstGeom prst="rect">
            <a:avLst/>
          </a:prstGeom>
        </p:spPr>
      </p:pic>
      <p:pic>
        <p:nvPicPr>
          <p:cNvPr id="12" name="Picture 11">
            <a:extLst>
              <a:ext uri="{FF2B5EF4-FFF2-40B4-BE49-F238E27FC236}">
                <a16:creationId xmlns:a16="http://schemas.microsoft.com/office/drawing/2014/main" id="{773310EE-D0E2-43EF-B36B-EF80FFDF70D9}"/>
              </a:ext>
            </a:extLst>
          </p:cNvPr>
          <p:cNvPicPr>
            <a:picLocks noChangeAspect="1"/>
          </p:cNvPicPr>
          <p:nvPr/>
        </p:nvPicPr>
        <p:blipFill rotWithShape="1">
          <a:blip r:embed="rId2"/>
          <a:srcRect l="40942" r="40926" b="49304"/>
          <a:stretch/>
        </p:blipFill>
        <p:spPr>
          <a:xfrm>
            <a:off x="8105811" y="3203812"/>
            <a:ext cx="1002686" cy="1056832"/>
          </a:xfrm>
          <a:prstGeom prst="rect">
            <a:avLst/>
          </a:prstGeom>
        </p:spPr>
      </p:pic>
      <p:pic>
        <p:nvPicPr>
          <p:cNvPr id="13" name="Picture 12">
            <a:extLst>
              <a:ext uri="{FF2B5EF4-FFF2-40B4-BE49-F238E27FC236}">
                <a16:creationId xmlns:a16="http://schemas.microsoft.com/office/drawing/2014/main" id="{461446F1-E629-41ED-90E5-18FDB77333CC}"/>
              </a:ext>
            </a:extLst>
          </p:cNvPr>
          <p:cNvPicPr>
            <a:picLocks noChangeAspect="1"/>
          </p:cNvPicPr>
          <p:nvPr/>
        </p:nvPicPr>
        <p:blipFill rotWithShape="1">
          <a:blip r:embed="rId3"/>
          <a:srcRect l="20523" t="50516" r="60472" b="-922"/>
          <a:stretch/>
        </p:blipFill>
        <p:spPr>
          <a:xfrm>
            <a:off x="6789415" y="3181315"/>
            <a:ext cx="1002686" cy="1031767"/>
          </a:xfrm>
          <a:prstGeom prst="rect">
            <a:avLst/>
          </a:prstGeom>
        </p:spPr>
      </p:pic>
      <p:pic>
        <p:nvPicPr>
          <p:cNvPr id="14" name="Picture 13">
            <a:extLst>
              <a:ext uri="{FF2B5EF4-FFF2-40B4-BE49-F238E27FC236}">
                <a16:creationId xmlns:a16="http://schemas.microsoft.com/office/drawing/2014/main" id="{79C41585-002D-4699-B389-B9177E152E6F}"/>
              </a:ext>
            </a:extLst>
          </p:cNvPr>
          <p:cNvPicPr>
            <a:picLocks noChangeAspect="1"/>
          </p:cNvPicPr>
          <p:nvPr/>
        </p:nvPicPr>
        <p:blipFill rotWithShape="1">
          <a:blip r:embed="rId2"/>
          <a:srcRect l="20172" t="54373" r="60564" b="61"/>
          <a:stretch/>
        </p:blipFill>
        <p:spPr>
          <a:xfrm>
            <a:off x="9232614" y="3257273"/>
            <a:ext cx="1065321" cy="949910"/>
          </a:xfrm>
          <a:prstGeom prst="rect">
            <a:avLst/>
          </a:prstGeom>
        </p:spPr>
      </p:pic>
      <p:pic>
        <p:nvPicPr>
          <p:cNvPr id="15" name="Picture 14">
            <a:extLst>
              <a:ext uri="{FF2B5EF4-FFF2-40B4-BE49-F238E27FC236}">
                <a16:creationId xmlns:a16="http://schemas.microsoft.com/office/drawing/2014/main" id="{4292FAC2-5C86-40D5-9FAE-EB2D0ED8D60B}"/>
              </a:ext>
            </a:extLst>
          </p:cNvPr>
          <p:cNvPicPr>
            <a:picLocks noChangeAspect="1"/>
          </p:cNvPicPr>
          <p:nvPr/>
        </p:nvPicPr>
        <p:blipFill rotWithShape="1">
          <a:blip r:embed="rId3"/>
          <a:srcRect l="41036" r="39960" b="50401"/>
          <a:stretch/>
        </p:blipFill>
        <p:spPr>
          <a:xfrm>
            <a:off x="5546657" y="3170447"/>
            <a:ext cx="1002686" cy="1015260"/>
          </a:xfrm>
          <a:prstGeom prst="rect">
            <a:avLst/>
          </a:prstGeom>
        </p:spPr>
      </p:pic>
      <p:pic>
        <p:nvPicPr>
          <p:cNvPr id="34" name="Picture 33">
            <a:extLst>
              <a:ext uri="{FF2B5EF4-FFF2-40B4-BE49-F238E27FC236}">
                <a16:creationId xmlns:a16="http://schemas.microsoft.com/office/drawing/2014/main" id="{1AD50AB4-2290-4756-86A9-311D1AD55991}"/>
              </a:ext>
            </a:extLst>
          </p:cNvPr>
          <p:cNvPicPr>
            <a:picLocks noChangeAspect="1"/>
          </p:cNvPicPr>
          <p:nvPr/>
        </p:nvPicPr>
        <p:blipFill rotWithShape="1">
          <a:blip r:embed="rId3"/>
          <a:srcRect l="713" r="80995" b="50401"/>
          <a:stretch/>
        </p:blipFill>
        <p:spPr>
          <a:xfrm>
            <a:off x="2584465" y="1518426"/>
            <a:ext cx="965090" cy="1015260"/>
          </a:xfrm>
          <a:prstGeom prst="rect">
            <a:avLst/>
          </a:prstGeom>
        </p:spPr>
      </p:pic>
      <p:pic>
        <p:nvPicPr>
          <p:cNvPr id="35" name="Picture 34">
            <a:extLst>
              <a:ext uri="{FF2B5EF4-FFF2-40B4-BE49-F238E27FC236}">
                <a16:creationId xmlns:a16="http://schemas.microsoft.com/office/drawing/2014/main" id="{6E86E21D-76A6-46BD-B4AA-FD748C979DB1}"/>
              </a:ext>
            </a:extLst>
          </p:cNvPr>
          <p:cNvPicPr>
            <a:picLocks noChangeAspect="1"/>
          </p:cNvPicPr>
          <p:nvPr/>
        </p:nvPicPr>
        <p:blipFill rotWithShape="1">
          <a:blip r:embed="rId2"/>
          <a:srcRect r="81868" b="46246"/>
          <a:stretch/>
        </p:blipFill>
        <p:spPr>
          <a:xfrm>
            <a:off x="2408480" y="5013797"/>
            <a:ext cx="1002686" cy="1120578"/>
          </a:xfrm>
          <a:prstGeom prst="rect">
            <a:avLst/>
          </a:prstGeom>
        </p:spPr>
      </p:pic>
      <p:cxnSp>
        <p:nvCxnSpPr>
          <p:cNvPr id="3" name="Straight Arrow Connector 2">
            <a:extLst>
              <a:ext uri="{FF2B5EF4-FFF2-40B4-BE49-F238E27FC236}">
                <a16:creationId xmlns:a16="http://schemas.microsoft.com/office/drawing/2014/main" id="{98E9C1D8-60DD-48D4-A87F-47A7CDE0FC0D}"/>
              </a:ext>
            </a:extLst>
          </p:cNvPr>
          <p:cNvCxnSpPr>
            <a:stCxn id="34" idx="2"/>
            <a:endCxn id="9" idx="0"/>
          </p:cNvCxnSpPr>
          <p:nvPr/>
        </p:nvCxnSpPr>
        <p:spPr>
          <a:xfrm>
            <a:off x="3067010" y="2533686"/>
            <a:ext cx="1683375" cy="67012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CAE287C-4201-4543-99BB-AC5DB54B1C27}"/>
              </a:ext>
            </a:extLst>
          </p:cNvPr>
          <p:cNvCxnSpPr>
            <a:cxnSpLocks/>
            <a:stCxn id="34" idx="2"/>
          </p:cNvCxnSpPr>
          <p:nvPr/>
        </p:nvCxnSpPr>
        <p:spPr>
          <a:xfrm>
            <a:off x="3067010" y="2533686"/>
            <a:ext cx="2977623" cy="62603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FBC0CB-FE93-493E-A43F-E5849D978033}"/>
              </a:ext>
            </a:extLst>
          </p:cNvPr>
          <p:cNvCxnSpPr>
            <a:cxnSpLocks/>
            <a:stCxn id="34" idx="2"/>
            <a:endCxn id="13" idx="0"/>
          </p:cNvCxnSpPr>
          <p:nvPr/>
        </p:nvCxnSpPr>
        <p:spPr>
          <a:xfrm>
            <a:off x="3067010" y="2533686"/>
            <a:ext cx="4223748" cy="647629"/>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39E4880-C987-4C21-8686-908ADA06FD82}"/>
              </a:ext>
            </a:extLst>
          </p:cNvPr>
          <p:cNvCxnSpPr>
            <a:cxnSpLocks/>
            <a:endCxn id="12" idx="0"/>
          </p:cNvCxnSpPr>
          <p:nvPr/>
        </p:nvCxnSpPr>
        <p:spPr>
          <a:xfrm>
            <a:off x="3067010" y="2492169"/>
            <a:ext cx="5540144" cy="71164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446B6D-FD5D-4477-95AC-73BD8FF248BB}"/>
              </a:ext>
            </a:extLst>
          </p:cNvPr>
          <p:cNvCxnSpPr>
            <a:cxnSpLocks/>
            <a:stCxn id="34" idx="2"/>
            <a:endCxn id="14" idx="0"/>
          </p:cNvCxnSpPr>
          <p:nvPr/>
        </p:nvCxnSpPr>
        <p:spPr>
          <a:xfrm>
            <a:off x="3067010" y="2533686"/>
            <a:ext cx="6698265" cy="72358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63807FA-9131-4F6D-86C2-F033E8FCC736}"/>
              </a:ext>
            </a:extLst>
          </p:cNvPr>
          <p:cNvCxnSpPr>
            <a:cxnSpLocks/>
            <a:stCxn id="34" idx="2"/>
            <a:endCxn id="8" idx="0"/>
          </p:cNvCxnSpPr>
          <p:nvPr/>
        </p:nvCxnSpPr>
        <p:spPr>
          <a:xfrm>
            <a:off x="3067010" y="2533686"/>
            <a:ext cx="8166447" cy="723587"/>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A9DC8F6-5D2B-42E4-A641-CDD3EF6B3EE8}"/>
              </a:ext>
            </a:extLst>
          </p:cNvPr>
          <p:cNvCxnSpPr>
            <a:stCxn id="35" idx="0"/>
            <a:endCxn id="9" idx="2"/>
          </p:cNvCxnSpPr>
          <p:nvPr/>
        </p:nvCxnSpPr>
        <p:spPr>
          <a:xfrm flipV="1">
            <a:off x="2909823" y="4219072"/>
            <a:ext cx="1840562" cy="794725"/>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350E3CB-5333-4D87-976C-8C8ADF3243D0}"/>
              </a:ext>
            </a:extLst>
          </p:cNvPr>
          <p:cNvCxnSpPr>
            <a:cxnSpLocks/>
            <a:stCxn id="35" idx="0"/>
            <a:endCxn id="15" idx="2"/>
          </p:cNvCxnSpPr>
          <p:nvPr/>
        </p:nvCxnSpPr>
        <p:spPr>
          <a:xfrm flipV="1">
            <a:off x="2909823" y="4185707"/>
            <a:ext cx="3138177" cy="82809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981B45-4C3A-402E-BD75-DAE1DF2EED18}"/>
              </a:ext>
            </a:extLst>
          </p:cNvPr>
          <p:cNvCxnSpPr>
            <a:cxnSpLocks/>
            <a:stCxn id="35" idx="0"/>
            <a:endCxn id="13" idx="2"/>
          </p:cNvCxnSpPr>
          <p:nvPr/>
        </p:nvCxnSpPr>
        <p:spPr>
          <a:xfrm flipV="1">
            <a:off x="2909823" y="4213082"/>
            <a:ext cx="4380935" cy="800715"/>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30CD1BC-85D3-44D1-A1D8-1C9A4A351C82}"/>
              </a:ext>
            </a:extLst>
          </p:cNvPr>
          <p:cNvCxnSpPr>
            <a:cxnSpLocks/>
            <a:stCxn id="35" idx="0"/>
            <a:endCxn id="12" idx="2"/>
          </p:cNvCxnSpPr>
          <p:nvPr/>
        </p:nvCxnSpPr>
        <p:spPr>
          <a:xfrm flipV="1">
            <a:off x="2909823" y="4260644"/>
            <a:ext cx="5697331" cy="753153"/>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465BD4B-8DA1-49AD-ADDD-8FAAA26B1689}"/>
              </a:ext>
            </a:extLst>
          </p:cNvPr>
          <p:cNvCxnSpPr>
            <a:cxnSpLocks/>
            <a:stCxn id="35" idx="0"/>
            <a:endCxn id="14" idx="2"/>
          </p:cNvCxnSpPr>
          <p:nvPr/>
        </p:nvCxnSpPr>
        <p:spPr>
          <a:xfrm flipV="1">
            <a:off x="2909823" y="4207183"/>
            <a:ext cx="6855452" cy="80661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FF49D0-D1FE-4353-9919-FBFEBBE6F5FE}"/>
              </a:ext>
            </a:extLst>
          </p:cNvPr>
          <p:cNvCxnSpPr>
            <a:cxnSpLocks/>
            <a:stCxn id="35" idx="0"/>
            <a:endCxn id="8" idx="2"/>
          </p:cNvCxnSpPr>
          <p:nvPr/>
        </p:nvCxnSpPr>
        <p:spPr>
          <a:xfrm flipV="1">
            <a:off x="2909823" y="4272533"/>
            <a:ext cx="8323634" cy="74126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5FF5726-13FC-4B97-84B2-300066BFDEAD}"/>
              </a:ext>
            </a:extLst>
          </p:cNvPr>
          <p:cNvCxnSpPr/>
          <p:nvPr/>
        </p:nvCxnSpPr>
        <p:spPr>
          <a:xfrm>
            <a:off x="2804276" y="2533686"/>
            <a:ext cx="0" cy="2242946"/>
          </a:xfrm>
          <a:prstGeom prst="straightConnector1">
            <a:avLst/>
          </a:prstGeom>
          <a:ln>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EE497F7-313E-418C-99C9-E046150EE075}"/>
              </a:ext>
            </a:extLst>
          </p:cNvPr>
          <p:cNvSpPr/>
          <p:nvPr/>
        </p:nvSpPr>
        <p:spPr>
          <a:xfrm>
            <a:off x="2085185" y="1438628"/>
            <a:ext cx="1601757" cy="4625267"/>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F34DC14-DCD6-4476-A434-CDB72A96A0A3}"/>
              </a:ext>
            </a:extLst>
          </p:cNvPr>
          <p:cNvSpPr/>
          <p:nvPr/>
        </p:nvSpPr>
        <p:spPr>
          <a:xfrm>
            <a:off x="426128" y="1207363"/>
            <a:ext cx="11452194" cy="4980374"/>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DEC1EEA-EA12-4E0C-885F-D192F40093BC}"/>
              </a:ext>
            </a:extLst>
          </p:cNvPr>
          <p:cNvSpPr txBox="1"/>
          <p:nvPr/>
        </p:nvSpPr>
        <p:spPr>
          <a:xfrm>
            <a:off x="6287920" y="807253"/>
            <a:ext cx="3923682" cy="400110"/>
          </a:xfrm>
          <a:prstGeom prst="rect">
            <a:avLst/>
          </a:prstGeom>
          <a:noFill/>
        </p:spPr>
        <p:txBody>
          <a:bodyPr wrap="square" rtlCol="0">
            <a:spAutoFit/>
          </a:bodyPr>
          <a:lstStyle/>
          <a:p>
            <a:r>
              <a:rPr lang="en-US" sz="2000" b="1" dirty="0"/>
              <a:t>Batch N samples</a:t>
            </a:r>
          </a:p>
        </p:txBody>
      </p:sp>
      <p:sp>
        <p:nvSpPr>
          <p:cNvPr id="75" name="TextBox 74">
            <a:extLst>
              <a:ext uri="{FF2B5EF4-FFF2-40B4-BE49-F238E27FC236}">
                <a16:creationId xmlns:a16="http://schemas.microsoft.com/office/drawing/2014/main" id="{2E7C2D36-1BFF-46FD-B75F-95DB39BA9B24}"/>
              </a:ext>
            </a:extLst>
          </p:cNvPr>
          <p:cNvSpPr txBox="1"/>
          <p:nvPr/>
        </p:nvSpPr>
        <p:spPr>
          <a:xfrm>
            <a:off x="2252716" y="3316751"/>
            <a:ext cx="1965947" cy="369332"/>
          </a:xfrm>
          <a:prstGeom prst="rect">
            <a:avLst/>
          </a:prstGeom>
          <a:noFill/>
        </p:spPr>
        <p:txBody>
          <a:bodyPr wrap="square" rtlCol="0">
            <a:spAutoFit/>
          </a:bodyPr>
          <a:lstStyle/>
          <a:p>
            <a:r>
              <a:rPr lang="en-US" b="1" dirty="0">
                <a:solidFill>
                  <a:srgbClr val="0070C0"/>
                </a:solidFill>
              </a:rPr>
              <a:t>1 Positive Pair</a:t>
            </a:r>
          </a:p>
        </p:txBody>
      </p:sp>
      <p:sp>
        <p:nvSpPr>
          <p:cNvPr id="77" name="TextBox 76">
            <a:extLst>
              <a:ext uri="{FF2B5EF4-FFF2-40B4-BE49-F238E27FC236}">
                <a16:creationId xmlns:a16="http://schemas.microsoft.com/office/drawing/2014/main" id="{EF9D294A-0EF5-4736-BF6A-EDBC9A3926E6}"/>
              </a:ext>
            </a:extLst>
          </p:cNvPr>
          <p:cNvSpPr txBox="1"/>
          <p:nvPr/>
        </p:nvSpPr>
        <p:spPr>
          <a:xfrm>
            <a:off x="6546341" y="4761457"/>
            <a:ext cx="2743193" cy="400110"/>
          </a:xfrm>
          <a:prstGeom prst="rect">
            <a:avLst/>
          </a:prstGeom>
          <a:noFill/>
        </p:spPr>
        <p:txBody>
          <a:bodyPr wrap="square" rtlCol="0">
            <a:spAutoFit/>
          </a:bodyPr>
          <a:lstStyle/>
          <a:p>
            <a:r>
              <a:rPr lang="en-US" sz="2000" b="1" dirty="0"/>
              <a:t>2*(N-1) (Negative pairs)</a:t>
            </a:r>
          </a:p>
        </p:txBody>
      </p:sp>
      <p:sp>
        <p:nvSpPr>
          <p:cNvPr id="81" name="Title 1">
            <a:extLst>
              <a:ext uri="{FF2B5EF4-FFF2-40B4-BE49-F238E27FC236}">
                <a16:creationId xmlns:a16="http://schemas.microsoft.com/office/drawing/2014/main" id="{1EA36F48-1E54-4CA9-BB9A-91F17A84032D}"/>
              </a:ext>
            </a:extLst>
          </p:cNvPr>
          <p:cNvSpPr txBox="1">
            <a:spLocks/>
          </p:cNvSpPr>
          <p:nvPr/>
        </p:nvSpPr>
        <p:spPr>
          <a:xfrm>
            <a:off x="838200" y="120989"/>
            <a:ext cx="10515600" cy="700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0052D6"/>
                </a:solidFill>
              </a:rPr>
              <a:t>Mixed Contrastive Self-Supervised Learning</a:t>
            </a:r>
            <a:endParaRPr lang="en-US" dirty="0">
              <a:solidFill>
                <a:srgbClr val="0052D6"/>
              </a:solidFill>
            </a:endParaRPr>
          </a:p>
        </p:txBody>
      </p:sp>
      <p:pic>
        <p:nvPicPr>
          <p:cNvPr id="82" name="Picture 81">
            <a:extLst>
              <a:ext uri="{FF2B5EF4-FFF2-40B4-BE49-F238E27FC236}">
                <a16:creationId xmlns:a16="http://schemas.microsoft.com/office/drawing/2014/main" id="{6FE40E59-302C-4CA2-9FBE-2F0A55DD03F3}"/>
              </a:ext>
            </a:extLst>
          </p:cNvPr>
          <p:cNvPicPr>
            <a:picLocks noChangeAspect="1"/>
          </p:cNvPicPr>
          <p:nvPr/>
        </p:nvPicPr>
        <p:blipFill>
          <a:blip r:embed="rId4"/>
          <a:stretch>
            <a:fillRect/>
          </a:stretch>
        </p:blipFill>
        <p:spPr>
          <a:xfrm>
            <a:off x="8869869" y="1310108"/>
            <a:ext cx="1341733" cy="1379850"/>
          </a:xfrm>
          <a:prstGeom prst="rect">
            <a:avLst/>
          </a:prstGeom>
        </p:spPr>
      </p:pic>
      <p:cxnSp>
        <p:nvCxnSpPr>
          <p:cNvPr id="86" name="Straight Arrow Connector 85">
            <a:extLst>
              <a:ext uri="{FF2B5EF4-FFF2-40B4-BE49-F238E27FC236}">
                <a16:creationId xmlns:a16="http://schemas.microsoft.com/office/drawing/2014/main" id="{7A3F4A03-E8AE-491C-BFC0-C1514D73032F}"/>
              </a:ext>
            </a:extLst>
          </p:cNvPr>
          <p:cNvCxnSpPr/>
          <p:nvPr/>
        </p:nvCxnSpPr>
        <p:spPr>
          <a:xfrm flipV="1">
            <a:off x="1180730" y="2219417"/>
            <a:ext cx="976544" cy="607916"/>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54C65D7-B38C-4BED-BFFC-98ADFE92A405}"/>
              </a:ext>
            </a:extLst>
          </p:cNvPr>
          <p:cNvCxnSpPr>
            <a:cxnSpLocks/>
          </p:cNvCxnSpPr>
          <p:nvPr/>
        </p:nvCxnSpPr>
        <p:spPr>
          <a:xfrm flipH="1" flipV="1">
            <a:off x="9815862" y="2477048"/>
            <a:ext cx="193204" cy="1074946"/>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0B65EC01-9ED5-480B-BDD5-F65CE31F466B}"/>
              </a:ext>
            </a:extLst>
          </p:cNvPr>
          <p:cNvSpPr/>
          <p:nvPr/>
        </p:nvSpPr>
        <p:spPr>
          <a:xfrm>
            <a:off x="78140" y="1438627"/>
            <a:ext cx="1601757" cy="4625267"/>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D9BC9F42-762E-4CD0-8BE4-B33CC7DC07BE}"/>
              </a:ext>
            </a:extLst>
          </p:cNvPr>
          <p:cNvSpPr txBox="1"/>
          <p:nvPr/>
        </p:nvSpPr>
        <p:spPr>
          <a:xfrm>
            <a:off x="-135666" y="2349020"/>
            <a:ext cx="1965947" cy="369332"/>
          </a:xfrm>
          <a:prstGeom prst="rect">
            <a:avLst/>
          </a:prstGeom>
          <a:noFill/>
        </p:spPr>
        <p:txBody>
          <a:bodyPr wrap="square" rtlCol="0">
            <a:spAutoFit/>
          </a:bodyPr>
          <a:lstStyle/>
          <a:p>
            <a:r>
              <a:rPr lang="en-US" b="1" dirty="0">
                <a:solidFill>
                  <a:schemeClr val="accent2">
                    <a:lumMod val="75000"/>
                  </a:schemeClr>
                </a:solidFill>
              </a:rPr>
              <a:t>Semi Positive Pair</a:t>
            </a:r>
          </a:p>
        </p:txBody>
      </p:sp>
      <p:pic>
        <p:nvPicPr>
          <p:cNvPr id="39" name="Picture 38">
            <a:extLst>
              <a:ext uri="{FF2B5EF4-FFF2-40B4-BE49-F238E27FC236}">
                <a16:creationId xmlns:a16="http://schemas.microsoft.com/office/drawing/2014/main" id="{6220CD30-0EF7-401E-BE26-FA6478BDAE08}"/>
              </a:ext>
            </a:extLst>
          </p:cNvPr>
          <p:cNvPicPr>
            <a:picLocks noChangeAspect="1"/>
          </p:cNvPicPr>
          <p:nvPr/>
        </p:nvPicPr>
        <p:blipFill>
          <a:blip r:embed="rId4"/>
          <a:stretch>
            <a:fillRect/>
          </a:stretch>
        </p:blipFill>
        <p:spPr>
          <a:xfrm>
            <a:off x="144863" y="3134495"/>
            <a:ext cx="1341733" cy="1379850"/>
          </a:xfrm>
          <a:prstGeom prst="rect">
            <a:avLst/>
          </a:prstGeom>
        </p:spPr>
      </p:pic>
      <p:sp>
        <p:nvSpPr>
          <p:cNvPr id="40" name="TextBox 39">
            <a:extLst>
              <a:ext uri="{FF2B5EF4-FFF2-40B4-BE49-F238E27FC236}">
                <a16:creationId xmlns:a16="http://schemas.microsoft.com/office/drawing/2014/main" id="{9CA46A4C-42B4-4B44-B42D-22B604599D3E}"/>
              </a:ext>
            </a:extLst>
          </p:cNvPr>
          <p:cNvSpPr txBox="1"/>
          <p:nvPr/>
        </p:nvSpPr>
        <p:spPr>
          <a:xfrm>
            <a:off x="6934963" y="1869633"/>
            <a:ext cx="1965947" cy="369332"/>
          </a:xfrm>
          <a:prstGeom prst="rect">
            <a:avLst/>
          </a:prstGeom>
          <a:noFill/>
        </p:spPr>
        <p:txBody>
          <a:bodyPr wrap="square" rtlCol="0">
            <a:spAutoFit/>
          </a:bodyPr>
          <a:lstStyle/>
          <a:p>
            <a:r>
              <a:rPr lang="en-US" b="1" dirty="0">
                <a:solidFill>
                  <a:srgbClr val="0070C0"/>
                </a:solidFill>
              </a:rPr>
              <a:t>Semi Positive Pair</a:t>
            </a:r>
          </a:p>
        </p:txBody>
      </p:sp>
    </p:spTree>
    <p:extLst>
      <p:ext uri="{BB962C8B-B14F-4D97-AF65-F5344CB8AC3E}">
        <p14:creationId xmlns:p14="http://schemas.microsoft.com/office/powerpoint/2010/main" val="26085796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DAB079-AB6F-4028-95B3-A76163090E50}"/>
              </a:ext>
            </a:extLst>
          </p:cNvPr>
          <p:cNvSpPr txBox="1">
            <a:spLocks/>
          </p:cNvSpPr>
          <p:nvPr/>
        </p:nvSpPr>
        <p:spPr>
          <a:xfrm>
            <a:off x="838199" y="40860"/>
            <a:ext cx="11182163" cy="77321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Multi-Strategy Augmentation Two Views + Regularization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Mixup</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a:t>
            </a:r>
            <a:r>
              <a:rPr lang="en-US" b="1" dirty="0">
                <a:solidFill>
                  <a:srgbClr val="0070C0"/>
                </a:solidFill>
                <a:latin typeface="Calibri Light" panose="020F0302020204030204"/>
              </a:rPr>
              <a:t>&amp; </a:t>
            </a:r>
            <a:r>
              <a:rPr lang="en-US" b="1" dirty="0" err="1">
                <a:solidFill>
                  <a:srgbClr val="0070C0"/>
                </a:solidFill>
                <a:latin typeface="Calibri Light" panose="020F0302020204030204"/>
              </a:rPr>
              <a:t>CutMix</a:t>
            </a:r>
            <a:r>
              <a:rPr lang="en-US" b="1" dirty="0">
                <a:solidFill>
                  <a:srgbClr val="0070C0"/>
                </a:solidFill>
                <a:latin typeface="Calibri Light" panose="020F0302020204030204"/>
              </a:rPr>
              <a:t>)</a:t>
            </a:r>
            <a:endPar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endParaRPr>
          </a:p>
        </p:txBody>
      </p:sp>
      <p:sp>
        <p:nvSpPr>
          <p:cNvPr id="8" name="TextBox 7">
            <a:extLst>
              <a:ext uri="{FF2B5EF4-FFF2-40B4-BE49-F238E27FC236}">
                <a16:creationId xmlns:a16="http://schemas.microsoft.com/office/drawing/2014/main" id="{2E593C46-D3E0-4F10-B95C-3096F7E4E30D}"/>
              </a:ext>
            </a:extLst>
          </p:cNvPr>
          <p:cNvSpPr txBox="1"/>
          <p:nvPr/>
        </p:nvSpPr>
        <p:spPr>
          <a:xfrm>
            <a:off x="8940173" y="1139591"/>
            <a:ext cx="2716567" cy="369332"/>
          </a:xfrm>
          <a:prstGeom prst="rect">
            <a:avLst/>
          </a:prstGeom>
          <a:noFill/>
        </p:spPr>
        <p:txBody>
          <a:bodyPr wrap="square" rtlCol="0">
            <a:spAutoFit/>
          </a:bodyPr>
          <a:lstStyle/>
          <a:p>
            <a:r>
              <a:rPr lang="en-US" b="1" dirty="0">
                <a:solidFill>
                  <a:srgbClr val="C00000"/>
                </a:solidFill>
              </a:rPr>
              <a:t>Conventional</a:t>
            </a:r>
            <a:r>
              <a:rPr lang="en-US" b="1" dirty="0"/>
              <a:t> Approach</a:t>
            </a:r>
          </a:p>
        </p:txBody>
      </p:sp>
      <p:sp>
        <p:nvSpPr>
          <p:cNvPr id="9" name="TextBox 8">
            <a:extLst>
              <a:ext uri="{FF2B5EF4-FFF2-40B4-BE49-F238E27FC236}">
                <a16:creationId xmlns:a16="http://schemas.microsoft.com/office/drawing/2014/main" id="{A6D7C1AF-8CCD-4BA0-832D-8C47E0F05046}"/>
              </a:ext>
            </a:extLst>
          </p:cNvPr>
          <p:cNvSpPr txBox="1"/>
          <p:nvPr/>
        </p:nvSpPr>
        <p:spPr>
          <a:xfrm>
            <a:off x="9563388" y="4824835"/>
            <a:ext cx="2716567" cy="369332"/>
          </a:xfrm>
          <a:prstGeom prst="rect">
            <a:avLst/>
          </a:prstGeom>
          <a:noFill/>
        </p:spPr>
        <p:txBody>
          <a:bodyPr wrap="square" rtlCol="0">
            <a:spAutoFit/>
          </a:bodyPr>
          <a:lstStyle/>
          <a:p>
            <a:r>
              <a:rPr lang="en-US" b="1" dirty="0">
                <a:solidFill>
                  <a:srgbClr val="C00000"/>
                </a:solidFill>
              </a:rPr>
              <a:t>Our Mixed</a:t>
            </a:r>
            <a:r>
              <a:rPr lang="en-US" b="1" dirty="0"/>
              <a:t> Approach</a:t>
            </a:r>
          </a:p>
        </p:txBody>
      </p:sp>
      <p:pic>
        <p:nvPicPr>
          <p:cNvPr id="2" name="Picture 1">
            <a:extLst>
              <a:ext uri="{FF2B5EF4-FFF2-40B4-BE49-F238E27FC236}">
                <a16:creationId xmlns:a16="http://schemas.microsoft.com/office/drawing/2014/main" id="{B3F192BD-9A1D-4C2C-B8CF-6634BB43AF88}"/>
              </a:ext>
            </a:extLst>
          </p:cNvPr>
          <p:cNvPicPr>
            <a:picLocks noChangeAspect="1"/>
          </p:cNvPicPr>
          <p:nvPr/>
        </p:nvPicPr>
        <p:blipFill>
          <a:blip r:embed="rId2"/>
          <a:stretch>
            <a:fillRect/>
          </a:stretch>
        </p:blipFill>
        <p:spPr>
          <a:xfrm>
            <a:off x="1221340" y="1020529"/>
            <a:ext cx="5931922" cy="1822862"/>
          </a:xfrm>
          <a:prstGeom prst="rect">
            <a:avLst/>
          </a:prstGeom>
        </p:spPr>
      </p:pic>
      <p:cxnSp>
        <p:nvCxnSpPr>
          <p:cNvPr id="15" name="Straight Arrow Connector 14">
            <a:extLst>
              <a:ext uri="{FF2B5EF4-FFF2-40B4-BE49-F238E27FC236}">
                <a16:creationId xmlns:a16="http://schemas.microsoft.com/office/drawing/2014/main" id="{9386A3BC-41FF-4BBD-BC09-A6F35AD0023E}"/>
              </a:ext>
            </a:extLst>
          </p:cNvPr>
          <p:cNvCxnSpPr/>
          <p:nvPr/>
        </p:nvCxnSpPr>
        <p:spPr>
          <a:xfrm>
            <a:off x="7341833" y="1479278"/>
            <a:ext cx="0" cy="905364"/>
          </a:xfrm>
          <a:prstGeom prst="straightConnector1">
            <a:avLst/>
          </a:prstGeom>
          <a:ln>
            <a:solidFill>
              <a:srgbClr val="5B4C5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EF75E01-F8D5-46C6-9501-E96092373898}"/>
              </a:ext>
            </a:extLst>
          </p:cNvPr>
          <p:cNvSpPr txBox="1"/>
          <p:nvPr/>
        </p:nvSpPr>
        <p:spPr>
          <a:xfrm>
            <a:off x="7412855" y="1747294"/>
            <a:ext cx="2121762" cy="369332"/>
          </a:xfrm>
          <a:prstGeom prst="rect">
            <a:avLst/>
          </a:prstGeom>
          <a:noFill/>
        </p:spPr>
        <p:txBody>
          <a:bodyPr wrap="square" rtlCol="0">
            <a:spAutoFit/>
          </a:bodyPr>
          <a:lstStyle/>
          <a:p>
            <a:r>
              <a:rPr lang="en-US" dirty="0"/>
              <a:t>Distance Loss</a:t>
            </a:r>
          </a:p>
        </p:txBody>
      </p:sp>
      <p:pic>
        <p:nvPicPr>
          <p:cNvPr id="17" name="Picture 16">
            <a:extLst>
              <a:ext uri="{FF2B5EF4-FFF2-40B4-BE49-F238E27FC236}">
                <a16:creationId xmlns:a16="http://schemas.microsoft.com/office/drawing/2014/main" id="{0DEC648D-7F53-4CCF-82F9-5D4E8B0B36D8}"/>
              </a:ext>
            </a:extLst>
          </p:cNvPr>
          <p:cNvPicPr>
            <a:picLocks noChangeAspect="1"/>
          </p:cNvPicPr>
          <p:nvPr/>
        </p:nvPicPr>
        <p:blipFill>
          <a:blip r:embed="rId2"/>
          <a:stretch>
            <a:fillRect/>
          </a:stretch>
        </p:blipFill>
        <p:spPr>
          <a:xfrm>
            <a:off x="1480933" y="3829944"/>
            <a:ext cx="5931922" cy="1822862"/>
          </a:xfrm>
          <a:prstGeom prst="rect">
            <a:avLst/>
          </a:prstGeom>
        </p:spPr>
      </p:pic>
      <p:cxnSp>
        <p:nvCxnSpPr>
          <p:cNvPr id="18" name="Straight Arrow Connector 17">
            <a:extLst>
              <a:ext uri="{FF2B5EF4-FFF2-40B4-BE49-F238E27FC236}">
                <a16:creationId xmlns:a16="http://schemas.microsoft.com/office/drawing/2014/main" id="{95A0329F-57EC-4D75-98B9-F40B9B3A3581}"/>
              </a:ext>
            </a:extLst>
          </p:cNvPr>
          <p:cNvCxnSpPr/>
          <p:nvPr/>
        </p:nvCxnSpPr>
        <p:spPr>
          <a:xfrm>
            <a:off x="7752346" y="4288693"/>
            <a:ext cx="0" cy="905364"/>
          </a:xfrm>
          <a:prstGeom prst="straightConnector1">
            <a:avLst/>
          </a:prstGeom>
          <a:ln>
            <a:solidFill>
              <a:srgbClr val="5B4C5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D38E87-C778-4963-8396-4FA0B00F8CA2}"/>
              </a:ext>
            </a:extLst>
          </p:cNvPr>
          <p:cNvSpPr txBox="1"/>
          <p:nvPr/>
        </p:nvSpPr>
        <p:spPr>
          <a:xfrm>
            <a:off x="4276612" y="3715628"/>
            <a:ext cx="2015232" cy="369332"/>
          </a:xfrm>
          <a:prstGeom prst="rect">
            <a:avLst/>
          </a:prstGeom>
          <a:noFill/>
        </p:spPr>
        <p:txBody>
          <a:bodyPr wrap="square" rtlCol="0">
            <a:spAutoFit/>
          </a:bodyPr>
          <a:lstStyle/>
          <a:p>
            <a:r>
              <a:rPr lang="en-US" dirty="0">
                <a:solidFill>
                  <a:srgbClr val="00B0F0"/>
                </a:solidFill>
              </a:rPr>
              <a:t>Self-Mixtures</a:t>
            </a:r>
          </a:p>
        </p:txBody>
      </p:sp>
      <p:pic>
        <p:nvPicPr>
          <p:cNvPr id="5" name="Picture 4">
            <a:extLst>
              <a:ext uri="{FF2B5EF4-FFF2-40B4-BE49-F238E27FC236}">
                <a16:creationId xmlns:a16="http://schemas.microsoft.com/office/drawing/2014/main" id="{6F8B8B5F-A80A-6443-8403-2C1F1F8C319A}"/>
              </a:ext>
            </a:extLst>
          </p:cNvPr>
          <p:cNvPicPr>
            <a:picLocks noChangeAspect="1"/>
          </p:cNvPicPr>
          <p:nvPr/>
        </p:nvPicPr>
        <p:blipFill>
          <a:blip r:embed="rId3"/>
          <a:stretch>
            <a:fillRect/>
          </a:stretch>
        </p:blipFill>
        <p:spPr>
          <a:xfrm>
            <a:off x="4650070" y="4257041"/>
            <a:ext cx="634158" cy="363708"/>
          </a:xfrm>
          <a:prstGeom prst="rect">
            <a:avLst/>
          </a:prstGeom>
        </p:spPr>
      </p:pic>
      <p:sp>
        <p:nvSpPr>
          <p:cNvPr id="13" name="TextBox 12">
            <a:extLst>
              <a:ext uri="{FF2B5EF4-FFF2-40B4-BE49-F238E27FC236}">
                <a16:creationId xmlns:a16="http://schemas.microsoft.com/office/drawing/2014/main" id="{7E56107F-502F-E348-8744-47C90574F3D9}"/>
              </a:ext>
            </a:extLst>
          </p:cNvPr>
          <p:cNvSpPr txBox="1"/>
          <p:nvPr/>
        </p:nvSpPr>
        <p:spPr>
          <a:xfrm>
            <a:off x="7752346" y="4640059"/>
            <a:ext cx="2121762" cy="369332"/>
          </a:xfrm>
          <a:prstGeom prst="rect">
            <a:avLst/>
          </a:prstGeom>
          <a:noFill/>
        </p:spPr>
        <p:txBody>
          <a:bodyPr wrap="square" rtlCol="0">
            <a:spAutoFit/>
          </a:bodyPr>
          <a:lstStyle/>
          <a:p>
            <a:r>
              <a:rPr lang="en-US" dirty="0"/>
              <a:t>Distance Loss</a:t>
            </a:r>
          </a:p>
        </p:txBody>
      </p:sp>
    </p:spTree>
    <p:extLst>
      <p:ext uri="{BB962C8B-B14F-4D97-AF65-F5344CB8AC3E}">
        <p14:creationId xmlns:p14="http://schemas.microsoft.com/office/powerpoint/2010/main" val="2564033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DAB079-AB6F-4028-95B3-A76163090E50}"/>
              </a:ext>
            </a:extLst>
          </p:cNvPr>
          <p:cNvSpPr txBox="1">
            <a:spLocks/>
          </p:cNvSpPr>
          <p:nvPr/>
        </p:nvSpPr>
        <p:spPr>
          <a:xfrm>
            <a:off x="0" y="132666"/>
            <a:ext cx="12135775" cy="91470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Multi-Strategy Augmentation + Regularization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Mixup</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a:t>
            </a:r>
            <a:r>
              <a:rPr lang="en-US" b="1" dirty="0">
                <a:solidFill>
                  <a:srgbClr val="0070C0"/>
                </a:solidFill>
                <a:latin typeface="Calibri Light" panose="020F0302020204030204"/>
              </a:rPr>
              <a:t>&amp; </a:t>
            </a:r>
            <a:r>
              <a:rPr lang="en-US" b="1" dirty="0" err="1">
                <a:solidFill>
                  <a:srgbClr val="0070C0"/>
                </a:solidFill>
                <a:latin typeface="Calibri Light" panose="020F0302020204030204"/>
              </a:rPr>
              <a:t>CutMix</a:t>
            </a:r>
            <a:r>
              <a:rPr lang="en-US" b="1" dirty="0">
                <a:solidFill>
                  <a:srgbClr val="0070C0"/>
                </a:solidFill>
                <a:latin typeface="Calibri Light" panose="020F0302020204030204"/>
              </a:rPr>
              <a:t>) </a:t>
            </a:r>
            <a:r>
              <a:rPr lang="en-US" b="1" dirty="0">
                <a:solidFill>
                  <a:srgbClr val="FF0000"/>
                </a:solidFill>
                <a:latin typeface="Calibri Light" panose="020F0302020204030204"/>
              </a:rPr>
              <a:t>Multi-Views</a:t>
            </a:r>
            <a:endParaRPr kumimoji="0" lang="en-US" sz="4400" b="1" i="0" u="none" strike="noStrike" kern="1200" cap="none" spc="0" normalizeH="0" baseline="0" noProof="0" dirty="0">
              <a:ln>
                <a:noFill/>
              </a:ln>
              <a:solidFill>
                <a:srgbClr val="FF0000"/>
              </a:solidFill>
              <a:effectLst/>
              <a:uLnTx/>
              <a:uFillTx/>
              <a:latin typeface="Calibri Light" panose="020F0302020204030204"/>
            </a:endParaRPr>
          </a:p>
        </p:txBody>
      </p:sp>
      <p:pic>
        <p:nvPicPr>
          <p:cNvPr id="9" name="Picture 8">
            <a:extLst>
              <a:ext uri="{FF2B5EF4-FFF2-40B4-BE49-F238E27FC236}">
                <a16:creationId xmlns:a16="http://schemas.microsoft.com/office/drawing/2014/main" id="{60E990B7-F1D9-47A5-8023-5B3FF818367E}"/>
              </a:ext>
            </a:extLst>
          </p:cNvPr>
          <p:cNvPicPr>
            <a:picLocks noChangeAspect="1"/>
          </p:cNvPicPr>
          <p:nvPr/>
        </p:nvPicPr>
        <p:blipFill>
          <a:blip r:embed="rId2"/>
          <a:stretch>
            <a:fillRect/>
          </a:stretch>
        </p:blipFill>
        <p:spPr>
          <a:xfrm>
            <a:off x="2120623" y="3610621"/>
            <a:ext cx="8710134" cy="3096825"/>
          </a:xfrm>
          <a:prstGeom prst="rect">
            <a:avLst/>
          </a:prstGeom>
        </p:spPr>
      </p:pic>
      <p:pic>
        <p:nvPicPr>
          <p:cNvPr id="10" name="Picture 9">
            <a:extLst>
              <a:ext uri="{FF2B5EF4-FFF2-40B4-BE49-F238E27FC236}">
                <a16:creationId xmlns:a16="http://schemas.microsoft.com/office/drawing/2014/main" id="{B395AA1B-BA2B-4B2E-8956-760F3AF07F3F}"/>
              </a:ext>
            </a:extLst>
          </p:cNvPr>
          <p:cNvPicPr>
            <a:picLocks noChangeAspect="1"/>
          </p:cNvPicPr>
          <p:nvPr/>
        </p:nvPicPr>
        <p:blipFill rotWithShape="1">
          <a:blip r:embed="rId3"/>
          <a:srcRect r="1410" b="18959"/>
          <a:stretch/>
        </p:blipFill>
        <p:spPr>
          <a:xfrm>
            <a:off x="2539923" y="1203840"/>
            <a:ext cx="6391013" cy="2225160"/>
          </a:xfrm>
          <a:prstGeom prst="rect">
            <a:avLst/>
          </a:prstGeom>
        </p:spPr>
      </p:pic>
      <p:sp>
        <p:nvSpPr>
          <p:cNvPr id="11" name="TextBox 10">
            <a:extLst>
              <a:ext uri="{FF2B5EF4-FFF2-40B4-BE49-F238E27FC236}">
                <a16:creationId xmlns:a16="http://schemas.microsoft.com/office/drawing/2014/main" id="{1E936DED-FE15-43A7-BBD0-113151AF6642}"/>
              </a:ext>
            </a:extLst>
          </p:cNvPr>
          <p:cNvSpPr txBox="1"/>
          <p:nvPr/>
        </p:nvSpPr>
        <p:spPr>
          <a:xfrm>
            <a:off x="8788893" y="1580225"/>
            <a:ext cx="2716567" cy="369332"/>
          </a:xfrm>
          <a:prstGeom prst="rect">
            <a:avLst/>
          </a:prstGeom>
          <a:noFill/>
        </p:spPr>
        <p:txBody>
          <a:bodyPr wrap="square" rtlCol="0">
            <a:spAutoFit/>
          </a:bodyPr>
          <a:lstStyle/>
          <a:p>
            <a:r>
              <a:rPr lang="en-US" b="1" dirty="0">
                <a:solidFill>
                  <a:srgbClr val="C00000"/>
                </a:solidFill>
              </a:rPr>
              <a:t>Previous</a:t>
            </a:r>
            <a:r>
              <a:rPr lang="en-US" b="1" dirty="0"/>
              <a:t> Approach</a:t>
            </a:r>
          </a:p>
        </p:txBody>
      </p:sp>
      <p:sp>
        <p:nvSpPr>
          <p:cNvPr id="12" name="TextBox 11">
            <a:extLst>
              <a:ext uri="{FF2B5EF4-FFF2-40B4-BE49-F238E27FC236}">
                <a16:creationId xmlns:a16="http://schemas.microsoft.com/office/drawing/2014/main" id="{CB127668-00F3-4F4C-AC8C-21414744CE49}"/>
              </a:ext>
            </a:extLst>
          </p:cNvPr>
          <p:cNvSpPr txBox="1"/>
          <p:nvPr/>
        </p:nvSpPr>
        <p:spPr>
          <a:xfrm>
            <a:off x="8915230" y="3961857"/>
            <a:ext cx="2716567" cy="369332"/>
          </a:xfrm>
          <a:prstGeom prst="rect">
            <a:avLst/>
          </a:prstGeom>
          <a:noFill/>
        </p:spPr>
        <p:txBody>
          <a:bodyPr wrap="square" rtlCol="0">
            <a:spAutoFit/>
          </a:bodyPr>
          <a:lstStyle/>
          <a:p>
            <a:r>
              <a:rPr lang="en-US" b="1" dirty="0">
                <a:solidFill>
                  <a:srgbClr val="C00000"/>
                </a:solidFill>
              </a:rPr>
              <a:t>Our</a:t>
            </a:r>
            <a:r>
              <a:rPr lang="en-US" b="1" dirty="0"/>
              <a:t> Approach</a:t>
            </a:r>
          </a:p>
        </p:txBody>
      </p:sp>
      <p:sp>
        <p:nvSpPr>
          <p:cNvPr id="13" name="TextBox 12">
            <a:extLst>
              <a:ext uri="{FF2B5EF4-FFF2-40B4-BE49-F238E27FC236}">
                <a16:creationId xmlns:a16="http://schemas.microsoft.com/office/drawing/2014/main" id="{0716C329-845B-46BA-A747-8DD00C58C846}"/>
              </a:ext>
            </a:extLst>
          </p:cNvPr>
          <p:cNvSpPr txBox="1"/>
          <p:nvPr/>
        </p:nvSpPr>
        <p:spPr>
          <a:xfrm>
            <a:off x="5903650" y="4331189"/>
            <a:ext cx="2015232" cy="369332"/>
          </a:xfrm>
          <a:prstGeom prst="rect">
            <a:avLst/>
          </a:prstGeom>
          <a:noFill/>
        </p:spPr>
        <p:txBody>
          <a:bodyPr wrap="square" rtlCol="0">
            <a:spAutoFit/>
          </a:bodyPr>
          <a:lstStyle/>
          <a:p>
            <a:r>
              <a:rPr lang="en-US" dirty="0">
                <a:solidFill>
                  <a:srgbClr val="00B0F0"/>
                </a:solidFill>
              </a:rPr>
              <a:t>Self-Mixtures</a:t>
            </a:r>
          </a:p>
        </p:txBody>
      </p:sp>
      <p:sp>
        <p:nvSpPr>
          <p:cNvPr id="14" name="TextBox 13">
            <a:extLst>
              <a:ext uri="{FF2B5EF4-FFF2-40B4-BE49-F238E27FC236}">
                <a16:creationId xmlns:a16="http://schemas.microsoft.com/office/drawing/2014/main" id="{52691A0F-21AA-4061-A5A8-E3900DC9C7A9}"/>
              </a:ext>
            </a:extLst>
          </p:cNvPr>
          <p:cNvSpPr txBox="1"/>
          <p:nvPr/>
        </p:nvSpPr>
        <p:spPr>
          <a:xfrm>
            <a:off x="5983549" y="5725182"/>
            <a:ext cx="2015232" cy="369332"/>
          </a:xfrm>
          <a:prstGeom prst="rect">
            <a:avLst/>
          </a:prstGeom>
          <a:noFill/>
        </p:spPr>
        <p:txBody>
          <a:bodyPr wrap="square" rtlCol="0">
            <a:spAutoFit/>
          </a:bodyPr>
          <a:lstStyle/>
          <a:p>
            <a:r>
              <a:rPr lang="en-US" dirty="0">
                <a:solidFill>
                  <a:srgbClr val="00B0F0"/>
                </a:solidFill>
              </a:rPr>
              <a:t>Self-Mixtures</a:t>
            </a:r>
          </a:p>
        </p:txBody>
      </p:sp>
    </p:spTree>
    <p:extLst>
      <p:ext uri="{BB962C8B-B14F-4D97-AF65-F5344CB8AC3E}">
        <p14:creationId xmlns:p14="http://schemas.microsoft.com/office/powerpoint/2010/main" val="578602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8642D7-E762-464A-99C4-4019ACB07CED}"/>
              </a:ext>
            </a:extLst>
          </p:cNvPr>
          <p:cNvPicPr>
            <a:picLocks noChangeAspect="1"/>
          </p:cNvPicPr>
          <p:nvPr/>
        </p:nvPicPr>
        <p:blipFill rotWithShape="1">
          <a:blip r:embed="rId2"/>
          <a:srcRect l="-1829" t="52817" r="1829" b="23367"/>
          <a:stretch/>
        </p:blipFill>
        <p:spPr>
          <a:xfrm>
            <a:off x="2568909" y="1709642"/>
            <a:ext cx="8895930" cy="2240651"/>
          </a:xfrm>
          <a:prstGeom prst="rect">
            <a:avLst/>
          </a:prstGeom>
        </p:spPr>
      </p:pic>
      <p:sp>
        <p:nvSpPr>
          <p:cNvPr id="4" name="Title 1">
            <a:extLst>
              <a:ext uri="{FF2B5EF4-FFF2-40B4-BE49-F238E27FC236}">
                <a16:creationId xmlns:a16="http://schemas.microsoft.com/office/drawing/2014/main" id="{4D4F9B68-243F-4926-BDFF-5B015675874F}"/>
              </a:ext>
            </a:extLst>
          </p:cNvPr>
          <p:cNvSpPr txBox="1">
            <a:spLocks/>
          </p:cNvSpPr>
          <p:nvPr/>
        </p:nvSpPr>
        <p:spPr>
          <a:xfrm>
            <a:off x="838200" y="150522"/>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b="1" dirty="0">
                <a:solidFill>
                  <a:srgbClr val="0070C0"/>
                </a:solidFill>
                <a:latin typeface="Calibri Light" panose="020F0302020204030204"/>
              </a:rPr>
              <a:t>Order </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Augmentation + Regularization  </a:t>
            </a:r>
          </a:p>
        </p:txBody>
      </p:sp>
      <p:sp>
        <p:nvSpPr>
          <p:cNvPr id="6" name="Rectangle: Rounded Corners 5">
            <a:extLst>
              <a:ext uri="{FF2B5EF4-FFF2-40B4-BE49-F238E27FC236}">
                <a16:creationId xmlns:a16="http://schemas.microsoft.com/office/drawing/2014/main" id="{3CB26E79-3697-4559-9DBF-5BF133743A64}"/>
              </a:ext>
            </a:extLst>
          </p:cNvPr>
          <p:cNvSpPr/>
          <p:nvPr/>
        </p:nvSpPr>
        <p:spPr>
          <a:xfrm>
            <a:off x="3728895" y="1590301"/>
            <a:ext cx="1446233" cy="254541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6FDB9EF8-2D30-4B73-8AE9-EC75660975F1}"/>
              </a:ext>
            </a:extLst>
          </p:cNvPr>
          <p:cNvSpPr txBox="1">
            <a:spLocks/>
          </p:cNvSpPr>
          <p:nvPr/>
        </p:nvSpPr>
        <p:spPr>
          <a:xfrm>
            <a:off x="876337" y="4212337"/>
            <a:ext cx="3788867" cy="7732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Light" panose="020F0302020204030204"/>
                <a:ea typeface="+mj-ea"/>
                <a:cs typeface="+mj-cs"/>
              </a:rPr>
              <a:t>Multi-Augmentation Strategy</a:t>
            </a:r>
          </a:p>
        </p:txBody>
      </p:sp>
      <p:sp>
        <p:nvSpPr>
          <p:cNvPr id="9" name="Rectangle: Rounded Corners 8">
            <a:extLst>
              <a:ext uri="{FF2B5EF4-FFF2-40B4-BE49-F238E27FC236}">
                <a16:creationId xmlns:a16="http://schemas.microsoft.com/office/drawing/2014/main" id="{33594090-1FBE-4A9D-B1C5-249B6A03B6A3}"/>
              </a:ext>
            </a:extLst>
          </p:cNvPr>
          <p:cNvSpPr/>
          <p:nvPr/>
        </p:nvSpPr>
        <p:spPr>
          <a:xfrm>
            <a:off x="5258538" y="1590301"/>
            <a:ext cx="1117562" cy="25454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85F80F89-01FE-49AB-8BCD-F76E05722948}"/>
              </a:ext>
            </a:extLst>
          </p:cNvPr>
          <p:cNvSpPr txBox="1">
            <a:spLocks/>
          </p:cNvSpPr>
          <p:nvPr/>
        </p:nvSpPr>
        <p:spPr>
          <a:xfrm>
            <a:off x="3263346" y="4146260"/>
            <a:ext cx="5777829"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Light" panose="020F0302020204030204"/>
                <a:ea typeface="+mj-ea"/>
                <a:cs typeface="+mj-cs"/>
              </a:rPr>
              <a:t>Mixed</a:t>
            </a:r>
          </a:p>
        </p:txBody>
      </p:sp>
      <p:sp>
        <p:nvSpPr>
          <p:cNvPr id="2" name="Arrow: Curved Up 1">
            <a:extLst>
              <a:ext uri="{FF2B5EF4-FFF2-40B4-BE49-F238E27FC236}">
                <a16:creationId xmlns:a16="http://schemas.microsoft.com/office/drawing/2014/main" id="{D8AF72FB-0240-44A6-9323-C618DC11AE73}"/>
              </a:ext>
            </a:extLst>
          </p:cNvPr>
          <p:cNvSpPr/>
          <p:nvPr/>
        </p:nvSpPr>
        <p:spPr>
          <a:xfrm>
            <a:off x="4452011" y="4381981"/>
            <a:ext cx="1117562" cy="3269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rrow: Curved Left 12">
            <a:extLst>
              <a:ext uri="{FF2B5EF4-FFF2-40B4-BE49-F238E27FC236}">
                <a16:creationId xmlns:a16="http://schemas.microsoft.com/office/drawing/2014/main" id="{9479F2F8-C5CF-4303-8297-0AFA3864E5B9}"/>
              </a:ext>
            </a:extLst>
          </p:cNvPr>
          <p:cNvSpPr/>
          <p:nvPr/>
        </p:nvSpPr>
        <p:spPr>
          <a:xfrm rot="16383065">
            <a:off x="4941885" y="876903"/>
            <a:ext cx="345440" cy="88166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158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1155827" y="2417870"/>
            <a:ext cx="11036173"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Proposed method Implementation -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4</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3756157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428D2BF-87ED-4DB2-AD9F-2AB7A755820E}"/>
              </a:ext>
            </a:extLst>
          </p:cNvPr>
          <p:cNvSpPr/>
          <p:nvPr/>
        </p:nvSpPr>
        <p:spPr>
          <a:xfrm>
            <a:off x="14415" y="1862129"/>
            <a:ext cx="1495931" cy="170600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Dataset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ImageNet,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CoCo</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5181C047-2663-4418-9E50-535FDDE0A079}"/>
              </a:ext>
            </a:extLst>
          </p:cNvPr>
          <p:cNvSpPr/>
          <p:nvPr/>
        </p:nvSpPr>
        <p:spPr>
          <a:xfrm>
            <a:off x="2404491" y="1374472"/>
            <a:ext cx="2363953" cy="94991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Data Augmentation Strategies </a:t>
            </a:r>
          </a:p>
        </p:txBody>
      </p:sp>
      <p:sp>
        <p:nvSpPr>
          <p:cNvPr id="8" name="Rectangle: Rounded Corners 7">
            <a:extLst>
              <a:ext uri="{FF2B5EF4-FFF2-40B4-BE49-F238E27FC236}">
                <a16:creationId xmlns:a16="http://schemas.microsoft.com/office/drawing/2014/main" id="{F4EADD21-3E3D-449A-ABDF-EA61AC4C4DAD}"/>
              </a:ext>
            </a:extLst>
          </p:cNvPr>
          <p:cNvSpPr/>
          <p:nvPr/>
        </p:nvSpPr>
        <p:spPr>
          <a:xfrm>
            <a:off x="6410554" y="2878546"/>
            <a:ext cx="2768957" cy="8211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Self-Supervised Framework</a:t>
            </a:r>
            <a:r>
              <a:rPr lang="en-US" b="1" dirty="0">
                <a:solidFill>
                  <a:prstClr val="white"/>
                </a:solidFill>
              </a:rPr>
              <a:t> Regularization  </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3BF571EB-E877-4FDA-AF88-F7CA359CF0BF}"/>
              </a:ext>
            </a:extLst>
          </p:cNvPr>
          <p:cNvSpPr/>
          <p:nvPr/>
        </p:nvSpPr>
        <p:spPr>
          <a:xfrm>
            <a:off x="9610325" y="1955232"/>
            <a:ext cx="2363952" cy="82118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Evaluation Proposed Methods</a:t>
            </a:r>
          </a:p>
        </p:txBody>
      </p:sp>
      <p:cxnSp>
        <p:nvCxnSpPr>
          <p:cNvPr id="26" name="Connector: Curved 25">
            <a:extLst>
              <a:ext uri="{FF2B5EF4-FFF2-40B4-BE49-F238E27FC236}">
                <a16:creationId xmlns:a16="http://schemas.microsoft.com/office/drawing/2014/main" id="{434ADCF9-9517-4920-8A3C-3FD17159CD24}"/>
              </a:ext>
            </a:extLst>
          </p:cNvPr>
          <p:cNvCxnSpPr>
            <a:cxnSpLocks/>
            <a:stCxn id="25" idx="3"/>
            <a:endCxn id="11" idx="1"/>
          </p:cNvCxnSpPr>
          <p:nvPr/>
        </p:nvCxnSpPr>
        <p:spPr>
          <a:xfrm>
            <a:off x="8992228" y="1849429"/>
            <a:ext cx="618097" cy="516397"/>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Arrow: Right 37">
            <a:extLst>
              <a:ext uri="{FF2B5EF4-FFF2-40B4-BE49-F238E27FC236}">
                <a16:creationId xmlns:a16="http://schemas.microsoft.com/office/drawing/2014/main" id="{E075C41B-EB38-4725-9CA6-54DC639D2EC1}"/>
              </a:ext>
            </a:extLst>
          </p:cNvPr>
          <p:cNvSpPr/>
          <p:nvPr/>
        </p:nvSpPr>
        <p:spPr>
          <a:xfrm>
            <a:off x="1576850" y="2639819"/>
            <a:ext cx="406477" cy="16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6450FD7-4B4E-44CF-BE67-7B95600030AD}"/>
              </a:ext>
            </a:extLst>
          </p:cNvPr>
          <p:cNvSpPr/>
          <p:nvPr/>
        </p:nvSpPr>
        <p:spPr>
          <a:xfrm>
            <a:off x="2548145" y="122285"/>
            <a:ext cx="663136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rPr>
              <a:t>Proposal Method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16E9897-FFDF-D94E-B420-EF4CC36D6417}"/>
              </a:ext>
            </a:extLst>
          </p:cNvPr>
          <p:cNvSpPr txBox="1"/>
          <p:nvPr/>
        </p:nvSpPr>
        <p:spPr>
          <a:xfrm>
            <a:off x="2295629" y="4000797"/>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Section 2 </a:t>
            </a:r>
          </a:p>
        </p:txBody>
      </p:sp>
      <p:sp>
        <p:nvSpPr>
          <p:cNvPr id="23" name="TextBox 22">
            <a:extLst>
              <a:ext uri="{FF2B5EF4-FFF2-40B4-BE49-F238E27FC236}">
                <a16:creationId xmlns:a16="http://schemas.microsoft.com/office/drawing/2014/main" id="{5583E588-62B4-F14B-A235-997C6B2F67EC}"/>
              </a:ext>
            </a:extLst>
          </p:cNvPr>
          <p:cNvSpPr txBox="1"/>
          <p:nvPr/>
        </p:nvSpPr>
        <p:spPr>
          <a:xfrm>
            <a:off x="6511542" y="4047236"/>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Section </a:t>
            </a:r>
            <a:r>
              <a:rPr kumimoji="0" lang="en-US" sz="2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3</a:t>
            </a:r>
            <a:endParaRPr kumimoji="0" lang="en-TW" sz="2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F4CD8F00-4C20-4A2B-9F84-F3A3AE233F88}"/>
              </a:ext>
            </a:extLst>
          </p:cNvPr>
          <p:cNvSpPr/>
          <p:nvPr/>
        </p:nvSpPr>
        <p:spPr>
          <a:xfrm>
            <a:off x="6410554" y="1438835"/>
            <a:ext cx="2581674" cy="8211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Baseline Self-Supervised Framework</a:t>
            </a:r>
          </a:p>
        </p:txBody>
      </p:sp>
      <p:sp>
        <p:nvSpPr>
          <p:cNvPr id="36" name="Rectangle: Rounded Corners 35">
            <a:extLst>
              <a:ext uri="{FF2B5EF4-FFF2-40B4-BE49-F238E27FC236}">
                <a16:creationId xmlns:a16="http://schemas.microsoft.com/office/drawing/2014/main" id="{8DC47880-BB2E-4D26-8166-9268D9B4EAFD}"/>
              </a:ext>
            </a:extLst>
          </p:cNvPr>
          <p:cNvSpPr/>
          <p:nvPr/>
        </p:nvSpPr>
        <p:spPr>
          <a:xfrm>
            <a:off x="2170611" y="2803051"/>
            <a:ext cx="2930350" cy="94991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Data Augmentation Strategies + Regularization </a:t>
            </a:r>
          </a:p>
        </p:txBody>
      </p:sp>
      <p:cxnSp>
        <p:nvCxnSpPr>
          <p:cNvPr id="40" name="Connector: Curved 39">
            <a:extLst>
              <a:ext uri="{FF2B5EF4-FFF2-40B4-BE49-F238E27FC236}">
                <a16:creationId xmlns:a16="http://schemas.microsoft.com/office/drawing/2014/main" id="{972D969D-F82A-4513-85E1-8170413ED2DD}"/>
              </a:ext>
            </a:extLst>
          </p:cNvPr>
          <p:cNvCxnSpPr>
            <a:cxnSpLocks/>
            <a:stCxn id="8" idx="3"/>
            <a:endCxn id="11" idx="1"/>
          </p:cNvCxnSpPr>
          <p:nvPr/>
        </p:nvCxnSpPr>
        <p:spPr>
          <a:xfrm flipV="1">
            <a:off x="9179511" y="2365826"/>
            <a:ext cx="430814" cy="923314"/>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9D32F5-567B-41A3-A7DD-5D71AC8B6288}"/>
              </a:ext>
            </a:extLst>
          </p:cNvPr>
          <p:cNvSpPr txBox="1"/>
          <p:nvPr/>
        </p:nvSpPr>
        <p:spPr>
          <a:xfrm>
            <a:off x="9610325" y="4047235"/>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0070C0"/>
                </a:solidFill>
                <a:effectLst/>
                <a:uLnTx/>
                <a:uFillTx/>
                <a:latin typeface="Calibri" panose="020F0502020204030204"/>
                <a:ea typeface="+mn-ea"/>
                <a:cs typeface="+mn-cs"/>
              </a:rPr>
              <a:t>Section 4 </a:t>
            </a:r>
          </a:p>
        </p:txBody>
      </p:sp>
      <p:cxnSp>
        <p:nvCxnSpPr>
          <p:cNvPr id="44" name="Connector: Curved 43">
            <a:extLst>
              <a:ext uri="{FF2B5EF4-FFF2-40B4-BE49-F238E27FC236}">
                <a16:creationId xmlns:a16="http://schemas.microsoft.com/office/drawing/2014/main" id="{5C7F463F-0EA9-4A53-8A23-78D8FEE8CC0E}"/>
              </a:ext>
            </a:extLst>
          </p:cNvPr>
          <p:cNvCxnSpPr>
            <a:cxnSpLocks/>
            <a:stCxn id="36" idx="3"/>
            <a:endCxn id="8" idx="1"/>
          </p:cNvCxnSpPr>
          <p:nvPr/>
        </p:nvCxnSpPr>
        <p:spPr>
          <a:xfrm>
            <a:off x="5100961" y="3278008"/>
            <a:ext cx="1309593" cy="11132"/>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6C716418-0AE6-4BD7-ABF3-9EC065B08659}"/>
              </a:ext>
            </a:extLst>
          </p:cNvPr>
          <p:cNvCxnSpPr>
            <a:cxnSpLocks/>
            <a:stCxn id="6" idx="3"/>
            <a:endCxn id="25" idx="1"/>
          </p:cNvCxnSpPr>
          <p:nvPr/>
        </p:nvCxnSpPr>
        <p:spPr>
          <a:xfrm>
            <a:off x="4768444" y="1849429"/>
            <a:ext cx="1642110" cy="12700"/>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0D4D8D0-4276-44B9-A9B9-80B3E7007F8F}"/>
              </a:ext>
            </a:extLst>
          </p:cNvPr>
          <p:cNvSpPr txBox="1"/>
          <p:nvPr/>
        </p:nvSpPr>
        <p:spPr>
          <a:xfrm>
            <a:off x="-528458" y="4054950"/>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Section </a:t>
            </a: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1</a:t>
            </a: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1031924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430192" y="261116"/>
            <a:ext cx="533161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rPr>
              <a:t>Proposal Method Pipeline</a:t>
            </a:r>
          </a:p>
        </p:txBody>
      </p:sp>
      <p:sp>
        <p:nvSpPr>
          <p:cNvPr id="7" name="Rectangle: Rounded Corners 6">
            <a:extLst>
              <a:ext uri="{FF2B5EF4-FFF2-40B4-BE49-F238E27FC236}">
                <a16:creationId xmlns:a16="http://schemas.microsoft.com/office/drawing/2014/main" id="{522FF13C-BEBD-4D95-BCFE-98165E2D8C32}"/>
              </a:ext>
            </a:extLst>
          </p:cNvPr>
          <p:cNvSpPr/>
          <p:nvPr/>
        </p:nvSpPr>
        <p:spPr>
          <a:xfrm>
            <a:off x="266330" y="1890944"/>
            <a:ext cx="2201662" cy="247095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972EB8A-03B7-4322-9388-688D6FC13F6C}"/>
              </a:ext>
            </a:extLst>
          </p:cNvPr>
          <p:cNvSpPr txBox="1"/>
          <p:nvPr/>
        </p:nvSpPr>
        <p:spPr>
          <a:xfrm>
            <a:off x="719597" y="1389701"/>
            <a:ext cx="12951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sp>
        <p:nvSpPr>
          <p:cNvPr id="43" name="TextBox 42">
            <a:extLst>
              <a:ext uri="{FF2B5EF4-FFF2-40B4-BE49-F238E27FC236}">
                <a16:creationId xmlns:a16="http://schemas.microsoft.com/office/drawing/2014/main" id="{F3C840A9-381D-48E7-B1D7-56829760488F}"/>
              </a:ext>
            </a:extLst>
          </p:cNvPr>
          <p:cNvSpPr txBox="1"/>
          <p:nvPr/>
        </p:nvSpPr>
        <p:spPr>
          <a:xfrm>
            <a:off x="266330" y="5611999"/>
            <a:ext cx="59515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Training Dataset </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sym typeface="Wingdings" pitchFamily="2" charset="2"/>
              </a:rPr>
              <a:t> Downstream Tasks Dataset </a:t>
            </a:r>
            <a:endPar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5F12395-7D69-49A6-812A-A9CD730D2453}"/>
              </a:ext>
            </a:extLst>
          </p:cNvPr>
          <p:cNvPicPr>
            <a:picLocks noChangeAspect="1"/>
          </p:cNvPicPr>
          <p:nvPr/>
        </p:nvPicPr>
        <p:blipFill>
          <a:blip r:embed="rId2"/>
          <a:stretch>
            <a:fillRect/>
          </a:stretch>
        </p:blipFill>
        <p:spPr>
          <a:xfrm>
            <a:off x="8461" y="1765884"/>
            <a:ext cx="12320699" cy="3231076"/>
          </a:xfrm>
          <a:prstGeom prst="rect">
            <a:avLst/>
          </a:prstGeom>
        </p:spPr>
      </p:pic>
    </p:spTree>
    <p:extLst>
      <p:ext uri="{BB962C8B-B14F-4D97-AF65-F5344CB8AC3E}">
        <p14:creationId xmlns:p14="http://schemas.microsoft.com/office/powerpoint/2010/main" val="943963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31B7-3EFF-4A89-BDF7-F38E1883D627}"/>
              </a:ext>
            </a:extLst>
          </p:cNvPr>
          <p:cNvSpPr>
            <a:spLocks noGrp="1"/>
          </p:cNvSpPr>
          <p:nvPr>
            <p:ph type="title"/>
          </p:nvPr>
        </p:nvSpPr>
        <p:spPr>
          <a:xfrm>
            <a:off x="772886" y="0"/>
            <a:ext cx="10515600" cy="857185"/>
          </a:xfrm>
        </p:spPr>
        <p:txBody>
          <a:bodyPr/>
          <a:lstStyle/>
          <a:p>
            <a:pPr algn="ctr"/>
            <a:r>
              <a:rPr lang="en-US" b="1" dirty="0">
                <a:solidFill>
                  <a:srgbClr val="0052D6"/>
                </a:solidFill>
              </a:rPr>
              <a:t>Computer Vision Dataset</a:t>
            </a:r>
          </a:p>
        </p:txBody>
      </p:sp>
      <p:pic>
        <p:nvPicPr>
          <p:cNvPr id="5" name="Picture 4">
            <a:extLst>
              <a:ext uri="{FF2B5EF4-FFF2-40B4-BE49-F238E27FC236}">
                <a16:creationId xmlns:a16="http://schemas.microsoft.com/office/drawing/2014/main" id="{DC0EDE47-5EE3-430C-98BB-3EB4B448F153}"/>
              </a:ext>
            </a:extLst>
          </p:cNvPr>
          <p:cNvPicPr>
            <a:picLocks noChangeAspect="1"/>
          </p:cNvPicPr>
          <p:nvPr/>
        </p:nvPicPr>
        <p:blipFill>
          <a:blip r:embed="rId2"/>
          <a:stretch>
            <a:fillRect/>
          </a:stretch>
        </p:blipFill>
        <p:spPr>
          <a:xfrm>
            <a:off x="270177" y="951514"/>
            <a:ext cx="3593629" cy="1411782"/>
          </a:xfrm>
          <a:prstGeom prst="rect">
            <a:avLst/>
          </a:prstGeom>
        </p:spPr>
      </p:pic>
      <p:sp>
        <p:nvSpPr>
          <p:cNvPr id="6" name="TextBox 5">
            <a:extLst>
              <a:ext uri="{FF2B5EF4-FFF2-40B4-BE49-F238E27FC236}">
                <a16:creationId xmlns:a16="http://schemas.microsoft.com/office/drawing/2014/main" id="{41707794-D528-40B2-B10F-921C3B666F5A}"/>
              </a:ext>
            </a:extLst>
          </p:cNvPr>
          <p:cNvSpPr txBox="1"/>
          <p:nvPr/>
        </p:nvSpPr>
        <p:spPr>
          <a:xfrm>
            <a:off x="634742" y="2365873"/>
            <a:ext cx="28644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1k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Classes 1.4 M images</a:t>
            </a:r>
          </a:p>
        </p:txBody>
      </p:sp>
      <p:sp>
        <p:nvSpPr>
          <p:cNvPr id="7" name="TextBox 6">
            <a:extLst>
              <a:ext uri="{FF2B5EF4-FFF2-40B4-BE49-F238E27FC236}">
                <a16:creationId xmlns:a16="http://schemas.microsoft.com/office/drawing/2014/main" id="{5428930B-C657-439F-B694-17718E48D6F1}"/>
              </a:ext>
            </a:extLst>
          </p:cNvPr>
          <p:cNvSpPr txBox="1"/>
          <p:nvPr/>
        </p:nvSpPr>
        <p:spPr>
          <a:xfrm>
            <a:off x="544956" y="6320253"/>
            <a:ext cx="28644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21K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Classes 14 M images</a:t>
            </a:r>
          </a:p>
        </p:txBody>
      </p:sp>
      <p:pic>
        <p:nvPicPr>
          <p:cNvPr id="9" name="Picture 8">
            <a:extLst>
              <a:ext uri="{FF2B5EF4-FFF2-40B4-BE49-F238E27FC236}">
                <a16:creationId xmlns:a16="http://schemas.microsoft.com/office/drawing/2014/main" id="{F545A6CE-2CAD-449F-96C6-E7ECE85AC014}"/>
              </a:ext>
            </a:extLst>
          </p:cNvPr>
          <p:cNvPicPr>
            <a:picLocks noChangeAspect="1"/>
          </p:cNvPicPr>
          <p:nvPr/>
        </p:nvPicPr>
        <p:blipFill>
          <a:blip r:embed="rId3"/>
          <a:stretch>
            <a:fillRect/>
          </a:stretch>
        </p:blipFill>
        <p:spPr>
          <a:xfrm>
            <a:off x="270177" y="2906197"/>
            <a:ext cx="3414056" cy="3414056"/>
          </a:xfrm>
          <a:prstGeom prst="rect">
            <a:avLst/>
          </a:prstGeom>
        </p:spPr>
      </p:pic>
      <p:pic>
        <p:nvPicPr>
          <p:cNvPr id="10" name="Picture 9">
            <a:extLst>
              <a:ext uri="{FF2B5EF4-FFF2-40B4-BE49-F238E27FC236}">
                <a16:creationId xmlns:a16="http://schemas.microsoft.com/office/drawing/2014/main" id="{C70D02B4-E541-4653-9A86-6CD568544F23}"/>
              </a:ext>
            </a:extLst>
          </p:cNvPr>
          <p:cNvPicPr>
            <a:picLocks noChangeAspect="1"/>
          </p:cNvPicPr>
          <p:nvPr/>
        </p:nvPicPr>
        <p:blipFill>
          <a:blip r:embed="rId4"/>
          <a:stretch>
            <a:fillRect/>
          </a:stretch>
        </p:blipFill>
        <p:spPr>
          <a:xfrm>
            <a:off x="5318450" y="4613225"/>
            <a:ext cx="6179198" cy="1585452"/>
          </a:xfrm>
          <a:prstGeom prst="rect">
            <a:avLst/>
          </a:prstGeom>
        </p:spPr>
      </p:pic>
      <p:sp>
        <p:nvSpPr>
          <p:cNvPr id="11" name="TextBox 10">
            <a:extLst>
              <a:ext uri="{FF2B5EF4-FFF2-40B4-BE49-F238E27FC236}">
                <a16:creationId xmlns:a16="http://schemas.microsoft.com/office/drawing/2014/main" id="{8DEFB8C2-4171-48E6-8BA5-37B2E8B4BEBD}"/>
              </a:ext>
            </a:extLst>
          </p:cNvPr>
          <p:cNvSpPr txBox="1"/>
          <p:nvPr/>
        </p:nvSpPr>
        <p:spPr>
          <a:xfrm>
            <a:off x="5968417" y="6320253"/>
            <a:ext cx="50787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400M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Multi-Modalities Images-Text Pair Dataset</a:t>
            </a:r>
          </a:p>
        </p:txBody>
      </p:sp>
      <p:pic>
        <p:nvPicPr>
          <p:cNvPr id="12" name="Picture 11">
            <a:extLst>
              <a:ext uri="{FF2B5EF4-FFF2-40B4-BE49-F238E27FC236}">
                <a16:creationId xmlns:a16="http://schemas.microsoft.com/office/drawing/2014/main" id="{4618A9B4-9E5B-404E-ABD3-2A27B1CEB5B7}"/>
              </a:ext>
            </a:extLst>
          </p:cNvPr>
          <p:cNvPicPr>
            <a:picLocks noChangeAspect="1"/>
          </p:cNvPicPr>
          <p:nvPr/>
        </p:nvPicPr>
        <p:blipFill>
          <a:blip r:embed="rId5"/>
          <a:stretch>
            <a:fillRect/>
          </a:stretch>
        </p:blipFill>
        <p:spPr>
          <a:xfrm>
            <a:off x="5712867" y="914848"/>
            <a:ext cx="5230657" cy="2431150"/>
          </a:xfrm>
          <a:prstGeom prst="rect">
            <a:avLst/>
          </a:prstGeom>
        </p:spPr>
      </p:pic>
      <p:sp>
        <p:nvSpPr>
          <p:cNvPr id="14" name="TextBox 13">
            <a:extLst>
              <a:ext uri="{FF2B5EF4-FFF2-40B4-BE49-F238E27FC236}">
                <a16:creationId xmlns:a16="http://schemas.microsoft.com/office/drawing/2014/main" id="{5F4304BD-9CCF-472E-8E66-E73C8EC71469}"/>
              </a:ext>
            </a:extLst>
          </p:cNvPr>
          <p:cNvSpPr txBox="1"/>
          <p:nvPr/>
        </p:nvSpPr>
        <p:spPr>
          <a:xfrm>
            <a:off x="5968417" y="4053117"/>
            <a:ext cx="50787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300M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JFT Google Image Classification Dataset</a:t>
            </a:r>
          </a:p>
        </p:txBody>
      </p:sp>
      <p:sp>
        <p:nvSpPr>
          <p:cNvPr id="16" name="TextBox 15">
            <a:extLst>
              <a:ext uri="{FF2B5EF4-FFF2-40B4-BE49-F238E27FC236}">
                <a16:creationId xmlns:a16="http://schemas.microsoft.com/office/drawing/2014/main" id="{1EB51A63-D8AA-4879-9070-F44E0922D07D}"/>
              </a:ext>
            </a:extLst>
          </p:cNvPr>
          <p:cNvSpPr txBox="1"/>
          <p:nvPr/>
        </p:nvSpPr>
        <p:spPr>
          <a:xfrm>
            <a:off x="5318450" y="3406786"/>
            <a:ext cx="572867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Multi-Tasks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Dataset (Object Detection, Segmentation, Image Classification)</a:t>
            </a:r>
          </a:p>
        </p:txBody>
      </p:sp>
    </p:spTree>
    <p:extLst>
      <p:ext uri="{BB962C8B-B14F-4D97-AF65-F5344CB8AC3E}">
        <p14:creationId xmlns:p14="http://schemas.microsoft.com/office/powerpoint/2010/main" val="36271519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0052D6"/>
                </a:solidFill>
                <a:latin typeface="Calibri" panose="020F0502020204030204"/>
              </a:rPr>
              <a:t>Proposal Method Section 1</a:t>
            </a:r>
            <a:endPar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522FF13C-BEBD-4D95-BCFE-98165E2D8C32}"/>
              </a:ext>
            </a:extLst>
          </p:cNvPr>
          <p:cNvSpPr/>
          <p:nvPr/>
        </p:nvSpPr>
        <p:spPr>
          <a:xfrm>
            <a:off x="266330" y="1109908"/>
            <a:ext cx="781235" cy="85205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972EB8A-03B7-4322-9388-688D6FC13F6C}"/>
              </a:ext>
            </a:extLst>
          </p:cNvPr>
          <p:cNvSpPr txBox="1"/>
          <p:nvPr/>
        </p:nvSpPr>
        <p:spPr>
          <a:xfrm>
            <a:off x="266330" y="691749"/>
            <a:ext cx="12951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pic>
        <p:nvPicPr>
          <p:cNvPr id="23" name="Picture 22">
            <a:extLst>
              <a:ext uri="{FF2B5EF4-FFF2-40B4-BE49-F238E27FC236}">
                <a16:creationId xmlns:a16="http://schemas.microsoft.com/office/drawing/2014/main" id="{7488A367-3440-4CFF-A715-29BF5142DD18}"/>
              </a:ext>
            </a:extLst>
          </p:cNvPr>
          <p:cNvPicPr>
            <a:picLocks noChangeAspect="1"/>
          </p:cNvPicPr>
          <p:nvPr/>
        </p:nvPicPr>
        <p:blipFill>
          <a:blip r:embed="rId2"/>
          <a:stretch>
            <a:fillRect/>
          </a:stretch>
        </p:blipFill>
        <p:spPr>
          <a:xfrm>
            <a:off x="5797711" y="1614644"/>
            <a:ext cx="2742011" cy="1077218"/>
          </a:xfrm>
          <a:prstGeom prst="rect">
            <a:avLst/>
          </a:prstGeom>
        </p:spPr>
      </p:pic>
      <p:pic>
        <p:nvPicPr>
          <p:cNvPr id="21" name="Picture 20">
            <a:extLst>
              <a:ext uri="{FF2B5EF4-FFF2-40B4-BE49-F238E27FC236}">
                <a16:creationId xmlns:a16="http://schemas.microsoft.com/office/drawing/2014/main" id="{3CB2A301-EB15-4E3F-81AE-59605A46D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562" y="5174225"/>
            <a:ext cx="4575231" cy="1581026"/>
          </a:xfrm>
          <a:prstGeom prst="rect">
            <a:avLst/>
          </a:prstGeom>
        </p:spPr>
      </p:pic>
      <p:sp>
        <p:nvSpPr>
          <p:cNvPr id="25" name="TextBox 24">
            <a:extLst>
              <a:ext uri="{FF2B5EF4-FFF2-40B4-BE49-F238E27FC236}">
                <a16:creationId xmlns:a16="http://schemas.microsoft.com/office/drawing/2014/main" id="{25CFE9D8-0089-4AC3-A2F5-BA364E0932CC}"/>
              </a:ext>
            </a:extLst>
          </p:cNvPr>
          <p:cNvSpPr txBox="1"/>
          <p:nvPr/>
        </p:nvSpPr>
        <p:spPr>
          <a:xfrm>
            <a:off x="7688396" y="4844665"/>
            <a:ext cx="45752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CoCo</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&amp; Pascal Image Segmentation Dataset</a:t>
            </a:r>
          </a:p>
        </p:txBody>
      </p:sp>
      <p:sp>
        <p:nvSpPr>
          <p:cNvPr id="31" name="TextBox 30">
            <a:extLst>
              <a:ext uri="{FF2B5EF4-FFF2-40B4-BE49-F238E27FC236}">
                <a16:creationId xmlns:a16="http://schemas.microsoft.com/office/drawing/2014/main" id="{95073B3D-59D1-4DAF-B96A-618D42415BFF}"/>
              </a:ext>
            </a:extLst>
          </p:cNvPr>
          <p:cNvSpPr txBox="1"/>
          <p:nvPr/>
        </p:nvSpPr>
        <p:spPr>
          <a:xfrm>
            <a:off x="4379697" y="4816502"/>
            <a:ext cx="2593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Object Detection Dataset</a:t>
            </a:r>
          </a:p>
        </p:txBody>
      </p:sp>
      <p:sp>
        <p:nvSpPr>
          <p:cNvPr id="29" name="TextBox 28">
            <a:extLst>
              <a:ext uri="{FF2B5EF4-FFF2-40B4-BE49-F238E27FC236}">
                <a16:creationId xmlns:a16="http://schemas.microsoft.com/office/drawing/2014/main" id="{CB7594A4-2C08-4C00-A893-9D4AB4E06A46}"/>
              </a:ext>
            </a:extLst>
          </p:cNvPr>
          <p:cNvSpPr txBox="1"/>
          <p:nvPr/>
        </p:nvSpPr>
        <p:spPr>
          <a:xfrm>
            <a:off x="6358915" y="1171508"/>
            <a:ext cx="22460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 1k ( 1M)</a:t>
            </a:r>
          </a:p>
        </p:txBody>
      </p:sp>
      <p:sp>
        <p:nvSpPr>
          <p:cNvPr id="30" name="Rectangle: Rounded Corners 29">
            <a:extLst>
              <a:ext uri="{FF2B5EF4-FFF2-40B4-BE49-F238E27FC236}">
                <a16:creationId xmlns:a16="http://schemas.microsoft.com/office/drawing/2014/main" id="{2DFB72A3-04C3-457A-BF97-7EA8F5F08ECA}"/>
              </a:ext>
            </a:extLst>
          </p:cNvPr>
          <p:cNvSpPr/>
          <p:nvPr/>
        </p:nvSpPr>
        <p:spPr>
          <a:xfrm>
            <a:off x="5797118" y="1061081"/>
            <a:ext cx="6303146" cy="193069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24F16F52-20AE-4EF8-A3EE-A08A4639B35F}"/>
              </a:ext>
            </a:extLst>
          </p:cNvPr>
          <p:cNvCxnSpPr>
            <a:cxnSpLocks/>
            <a:stCxn id="30" idx="2"/>
            <a:endCxn id="31" idx="3"/>
          </p:cNvCxnSpPr>
          <p:nvPr/>
        </p:nvCxnSpPr>
        <p:spPr>
          <a:xfrm flipH="1">
            <a:off x="6973466" y="2991775"/>
            <a:ext cx="1975225" cy="2009393"/>
          </a:xfrm>
          <a:prstGeom prst="straightConnector1">
            <a:avLst/>
          </a:prstGeom>
          <a:ln w="28575">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92BEB6-AC81-4690-A228-1E4E0DBF19D3}"/>
              </a:ext>
            </a:extLst>
          </p:cNvPr>
          <p:cNvCxnSpPr>
            <a:cxnSpLocks/>
            <a:stCxn id="30" idx="2"/>
          </p:cNvCxnSpPr>
          <p:nvPr/>
        </p:nvCxnSpPr>
        <p:spPr>
          <a:xfrm>
            <a:off x="8948691" y="2991775"/>
            <a:ext cx="1162975" cy="1691939"/>
          </a:xfrm>
          <a:prstGeom prst="straightConnector1">
            <a:avLst/>
          </a:prstGeom>
          <a:ln w="28575">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AAA74E3-66B6-4923-8E28-43392A403E37}"/>
              </a:ext>
            </a:extLst>
          </p:cNvPr>
          <p:cNvSpPr txBox="1"/>
          <p:nvPr/>
        </p:nvSpPr>
        <p:spPr>
          <a:xfrm>
            <a:off x="901827" y="4839495"/>
            <a:ext cx="22016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 Classification</a:t>
            </a:r>
          </a:p>
        </p:txBody>
      </p:sp>
      <p:sp>
        <p:nvSpPr>
          <p:cNvPr id="43" name="TextBox 42">
            <a:extLst>
              <a:ext uri="{FF2B5EF4-FFF2-40B4-BE49-F238E27FC236}">
                <a16:creationId xmlns:a16="http://schemas.microsoft.com/office/drawing/2014/main" id="{F3C840A9-381D-48E7-B1D7-56829760488F}"/>
              </a:ext>
            </a:extLst>
          </p:cNvPr>
          <p:cNvSpPr txBox="1"/>
          <p:nvPr/>
        </p:nvSpPr>
        <p:spPr>
          <a:xfrm>
            <a:off x="7956238" y="664415"/>
            <a:ext cx="29984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Training Dataset</a:t>
            </a:r>
          </a:p>
        </p:txBody>
      </p:sp>
      <p:cxnSp>
        <p:nvCxnSpPr>
          <p:cNvPr id="45" name="Straight Arrow Connector 44">
            <a:extLst>
              <a:ext uri="{FF2B5EF4-FFF2-40B4-BE49-F238E27FC236}">
                <a16:creationId xmlns:a16="http://schemas.microsoft.com/office/drawing/2014/main" id="{2E981113-624C-4254-AC46-3945FD7CE1F6}"/>
              </a:ext>
            </a:extLst>
          </p:cNvPr>
          <p:cNvCxnSpPr>
            <a:stCxn id="30" idx="2"/>
            <a:endCxn id="42" idx="3"/>
          </p:cNvCxnSpPr>
          <p:nvPr/>
        </p:nvCxnSpPr>
        <p:spPr>
          <a:xfrm flipH="1">
            <a:off x="3103489" y="2991775"/>
            <a:ext cx="5845202" cy="2032386"/>
          </a:xfrm>
          <a:prstGeom prst="straightConnector1">
            <a:avLst/>
          </a:prstGeom>
          <a:ln w="28575">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84CE63-5A8C-43F9-AE76-3752F902722A}"/>
              </a:ext>
            </a:extLst>
          </p:cNvPr>
          <p:cNvSpPr txBox="1"/>
          <p:nvPr/>
        </p:nvSpPr>
        <p:spPr>
          <a:xfrm>
            <a:off x="212566" y="4238523"/>
            <a:ext cx="51890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Calibri" panose="020F0502020204030204"/>
                <a:ea typeface="+mn-ea"/>
                <a:cs typeface="+mn-cs"/>
              </a:rPr>
              <a:t>Finetuning and Testing on downstream Tasks dataset</a:t>
            </a:r>
          </a:p>
        </p:txBody>
      </p:sp>
      <p:sp>
        <p:nvSpPr>
          <p:cNvPr id="50" name="Rectangle: Rounded Corners 49">
            <a:extLst>
              <a:ext uri="{FF2B5EF4-FFF2-40B4-BE49-F238E27FC236}">
                <a16:creationId xmlns:a16="http://schemas.microsoft.com/office/drawing/2014/main" id="{1C171F05-8123-4F11-A832-0ACAA05FCF13}"/>
              </a:ext>
            </a:extLst>
          </p:cNvPr>
          <p:cNvSpPr/>
          <p:nvPr/>
        </p:nvSpPr>
        <p:spPr>
          <a:xfrm>
            <a:off x="51131" y="4831572"/>
            <a:ext cx="11954438" cy="1930694"/>
          </a:xfrm>
          <a:prstGeom prst="round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9CF3CFB3-E85D-4FA2-AEC7-39C478AE491E}"/>
              </a:ext>
            </a:extLst>
          </p:cNvPr>
          <p:cNvPicPr>
            <a:picLocks noChangeAspect="1"/>
          </p:cNvPicPr>
          <p:nvPr/>
        </p:nvPicPr>
        <p:blipFill>
          <a:blip r:embed="rId4"/>
          <a:stretch>
            <a:fillRect/>
          </a:stretch>
        </p:blipFill>
        <p:spPr>
          <a:xfrm>
            <a:off x="77548" y="921255"/>
            <a:ext cx="5630454" cy="1501821"/>
          </a:xfrm>
          <a:prstGeom prst="rect">
            <a:avLst/>
          </a:prstGeom>
        </p:spPr>
      </p:pic>
      <p:pic>
        <p:nvPicPr>
          <p:cNvPr id="2" name="Picture 1">
            <a:extLst>
              <a:ext uri="{FF2B5EF4-FFF2-40B4-BE49-F238E27FC236}">
                <a16:creationId xmlns:a16="http://schemas.microsoft.com/office/drawing/2014/main" id="{B2AF9641-81A5-4831-A147-4DEF2ED36354}"/>
              </a:ext>
            </a:extLst>
          </p:cNvPr>
          <p:cNvPicPr>
            <a:picLocks noChangeAspect="1"/>
          </p:cNvPicPr>
          <p:nvPr/>
        </p:nvPicPr>
        <p:blipFill>
          <a:blip r:embed="rId5"/>
          <a:stretch>
            <a:fillRect/>
          </a:stretch>
        </p:blipFill>
        <p:spPr>
          <a:xfrm>
            <a:off x="8594040" y="1657489"/>
            <a:ext cx="3502582" cy="1052445"/>
          </a:xfrm>
          <a:prstGeom prst="rect">
            <a:avLst/>
          </a:prstGeom>
        </p:spPr>
      </p:pic>
      <p:sp>
        <p:nvSpPr>
          <p:cNvPr id="22" name="TextBox 21">
            <a:extLst>
              <a:ext uri="{FF2B5EF4-FFF2-40B4-BE49-F238E27FC236}">
                <a16:creationId xmlns:a16="http://schemas.microsoft.com/office/drawing/2014/main" id="{A3D7ADC2-83D8-4FAC-8554-F8E96DBFD11C}"/>
              </a:ext>
            </a:extLst>
          </p:cNvPr>
          <p:cNvSpPr txBox="1"/>
          <p:nvPr/>
        </p:nvSpPr>
        <p:spPr>
          <a:xfrm>
            <a:off x="9455474" y="1171508"/>
            <a:ext cx="22460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Images ( 1.4 M)</a:t>
            </a:r>
          </a:p>
        </p:txBody>
      </p:sp>
      <p:pic>
        <p:nvPicPr>
          <p:cNvPr id="26" name="Picture 25">
            <a:extLst>
              <a:ext uri="{FF2B5EF4-FFF2-40B4-BE49-F238E27FC236}">
                <a16:creationId xmlns:a16="http://schemas.microsoft.com/office/drawing/2014/main" id="{AA91F41F-813A-4849-905F-92BE23F9D10F}"/>
              </a:ext>
            </a:extLst>
          </p:cNvPr>
          <p:cNvPicPr>
            <a:picLocks noChangeAspect="1"/>
          </p:cNvPicPr>
          <p:nvPr/>
        </p:nvPicPr>
        <p:blipFill>
          <a:blip r:embed="rId6"/>
          <a:stretch>
            <a:fillRect/>
          </a:stretch>
        </p:blipFill>
        <p:spPr>
          <a:xfrm>
            <a:off x="3833072" y="5208827"/>
            <a:ext cx="3221714" cy="1497416"/>
          </a:xfrm>
          <a:prstGeom prst="rect">
            <a:avLst/>
          </a:prstGeom>
        </p:spPr>
      </p:pic>
      <p:sp>
        <p:nvSpPr>
          <p:cNvPr id="3" name="TextBox 2">
            <a:extLst>
              <a:ext uri="{FF2B5EF4-FFF2-40B4-BE49-F238E27FC236}">
                <a16:creationId xmlns:a16="http://schemas.microsoft.com/office/drawing/2014/main" id="{6028DF77-86EF-40FF-A863-D11DFD8512A5}"/>
              </a:ext>
            </a:extLst>
          </p:cNvPr>
          <p:cNvSpPr txBox="1"/>
          <p:nvPr/>
        </p:nvSpPr>
        <p:spPr>
          <a:xfrm>
            <a:off x="488271" y="5504155"/>
            <a:ext cx="2698811" cy="923330"/>
          </a:xfrm>
          <a:prstGeom prst="rect">
            <a:avLst/>
          </a:prstGeom>
          <a:noFill/>
        </p:spPr>
        <p:txBody>
          <a:bodyPr wrap="square" rtlCol="0">
            <a:spAutoFit/>
          </a:bodyPr>
          <a:lstStyle/>
          <a:p>
            <a:pPr algn="ctr"/>
            <a:r>
              <a:rPr lang="en-US" dirty="0"/>
              <a:t>Others Image Classification Dataset</a:t>
            </a:r>
          </a:p>
          <a:p>
            <a:pPr algn="ctr"/>
            <a:r>
              <a:rPr lang="en-US" dirty="0"/>
              <a:t>(</a:t>
            </a:r>
            <a:r>
              <a:rPr lang="en-US" dirty="0" err="1"/>
              <a:t>Cifar</a:t>
            </a:r>
            <a:r>
              <a:rPr lang="en-US" dirty="0"/>
              <a:t> 10,100, SHVN, </a:t>
            </a:r>
            <a:r>
              <a:rPr lang="en-US" dirty="0" err="1"/>
              <a:t>etc</a:t>
            </a:r>
            <a:r>
              <a:rPr lang="en-US" dirty="0"/>
              <a:t>)</a:t>
            </a:r>
          </a:p>
        </p:txBody>
      </p:sp>
    </p:spTree>
    <p:extLst>
      <p:ext uri="{BB962C8B-B14F-4D97-AF65-F5344CB8AC3E}">
        <p14:creationId xmlns:p14="http://schemas.microsoft.com/office/powerpoint/2010/main" val="15371550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77FFE7-6B09-4285-9753-84BD7C184B03}"/>
              </a:ext>
            </a:extLst>
          </p:cNvPr>
          <p:cNvPicPr>
            <a:picLocks noChangeAspect="1"/>
          </p:cNvPicPr>
          <p:nvPr/>
        </p:nvPicPr>
        <p:blipFill>
          <a:blip r:embed="rId3"/>
          <a:stretch>
            <a:fillRect/>
          </a:stretch>
        </p:blipFill>
        <p:spPr>
          <a:xfrm>
            <a:off x="232277" y="1017332"/>
            <a:ext cx="8736410" cy="2291104"/>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2139518" y="962290"/>
            <a:ext cx="1793290" cy="7954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753168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rPr>
              <a:t>Proposal Method Pipeline 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A2A729-B6E6-4CE5-88EB-38CFDCB4BEB0}"/>
              </a:ext>
            </a:extLst>
          </p:cNvPr>
          <p:cNvSpPr txBox="1"/>
          <p:nvPr/>
        </p:nvSpPr>
        <p:spPr>
          <a:xfrm>
            <a:off x="1681460" y="587741"/>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Multi-Augmentation Strategies</a:t>
            </a:r>
          </a:p>
        </p:txBody>
      </p:sp>
      <p:cxnSp>
        <p:nvCxnSpPr>
          <p:cNvPr id="10" name="Connector: Curved 9">
            <a:extLst>
              <a:ext uri="{FF2B5EF4-FFF2-40B4-BE49-F238E27FC236}">
                <a16:creationId xmlns:a16="http://schemas.microsoft.com/office/drawing/2014/main" id="{A46030E2-87DF-4C0D-ABFB-2AF015982F92}"/>
              </a:ext>
            </a:extLst>
          </p:cNvPr>
          <p:cNvCxnSpPr>
            <a:cxnSpLocks/>
          </p:cNvCxnSpPr>
          <p:nvPr/>
        </p:nvCxnSpPr>
        <p:spPr>
          <a:xfrm rot="5400000">
            <a:off x="185035" y="1592962"/>
            <a:ext cx="2115681" cy="1793290"/>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AF25B290-D4C8-4CF1-A362-91D91C5259E3}"/>
              </a:ext>
            </a:extLst>
          </p:cNvPr>
          <p:cNvSpPr/>
          <p:nvPr/>
        </p:nvSpPr>
        <p:spPr>
          <a:xfrm>
            <a:off x="6096000" y="497149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D7830018-7E6C-4921-90B1-73BF8BE9DFCA}"/>
              </a:ext>
            </a:extLst>
          </p:cNvPr>
          <p:cNvSpPr/>
          <p:nvPr/>
        </p:nvSpPr>
        <p:spPr>
          <a:xfrm>
            <a:off x="165462" y="3308436"/>
            <a:ext cx="11881536" cy="3438593"/>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F88B5AA-6885-4F7F-BE30-41B4DE82636C}"/>
              </a:ext>
            </a:extLst>
          </p:cNvPr>
          <p:cNvPicPr>
            <a:picLocks noChangeAspect="1"/>
          </p:cNvPicPr>
          <p:nvPr/>
        </p:nvPicPr>
        <p:blipFill>
          <a:blip r:embed="rId4"/>
          <a:stretch>
            <a:fillRect/>
          </a:stretch>
        </p:blipFill>
        <p:spPr>
          <a:xfrm>
            <a:off x="3825210" y="3654426"/>
            <a:ext cx="3625324" cy="1461503"/>
          </a:xfrm>
          <a:prstGeom prst="rect">
            <a:avLst/>
          </a:prstGeom>
        </p:spPr>
      </p:pic>
      <p:pic>
        <p:nvPicPr>
          <p:cNvPr id="16" name="Picture 15">
            <a:extLst>
              <a:ext uri="{FF2B5EF4-FFF2-40B4-BE49-F238E27FC236}">
                <a16:creationId xmlns:a16="http://schemas.microsoft.com/office/drawing/2014/main" id="{3C05399F-D04D-495C-9A63-294BDA69A5E4}"/>
              </a:ext>
            </a:extLst>
          </p:cNvPr>
          <p:cNvPicPr>
            <a:picLocks noChangeAspect="1"/>
          </p:cNvPicPr>
          <p:nvPr/>
        </p:nvPicPr>
        <p:blipFill rotWithShape="1">
          <a:blip r:embed="rId5"/>
          <a:srcRect b="14708"/>
          <a:stretch/>
        </p:blipFill>
        <p:spPr>
          <a:xfrm>
            <a:off x="4242049" y="5364030"/>
            <a:ext cx="3196004" cy="1461503"/>
          </a:xfrm>
          <a:prstGeom prst="rect">
            <a:avLst/>
          </a:prstGeom>
        </p:spPr>
      </p:pic>
      <p:pic>
        <p:nvPicPr>
          <p:cNvPr id="17" name="Picture 16">
            <a:extLst>
              <a:ext uri="{FF2B5EF4-FFF2-40B4-BE49-F238E27FC236}">
                <a16:creationId xmlns:a16="http://schemas.microsoft.com/office/drawing/2014/main" id="{8F97ADB4-E644-4542-8C0D-AFC0DC59DDA9}"/>
              </a:ext>
            </a:extLst>
          </p:cNvPr>
          <p:cNvPicPr>
            <a:picLocks noChangeAspect="1"/>
          </p:cNvPicPr>
          <p:nvPr/>
        </p:nvPicPr>
        <p:blipFill>
          <a:blip r:embed="rId6"/>
          <a:stretch>
            <a:fillRect/>
          </a:stretch>
        </p:blipFill>
        <p:spPr>
          <a:xfrm>
            <a:off x="8139953" y="3414751"/>
            <a:ext cx="3671641" cy="1721468"/>
          </a:xfrm>
          <a:prstGeom prst="rect">
            <a:avLst/>
          </a:prstGeom>
        </p:spPr>
      </p:pic>
      <p:cxnSp>
        <p:nvCxnSpPr>
          <p:cNvPr id="19" name="Connector: Curved 18">
            <a:extLst>
              <a:ext uri="{FF2B5EF4-FFF2-40B4-BE49-F238E27FC236}">
                <a16:creationId xmlns:a16="http://schemas.microsoft.com/office/drawing/2014/main" id="{08067D0C-67CA-4EB3-9935-503ABA0F299D}"/>
              </a:ext>
            </a:extLst>
          </p:cNvPr>
          <p:cNvCxnSpPr>
            <a:cxnSpLocks/>
            <a:stCxn id="21" idx="3"/>
          </p:cNvCxnSpPr>
          <p:nvPr/>
        </p:nvCxnSpPr>
        <p:spPr>
          <a:xfrm>
            <a:off x="3932808" y="1360035"/>
            <a:ext cx="1907243" cy="188814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C57CB17-2315-459E-898C-381D7DED92B2}"/>
              </a:ext>
            </a:extLst>
          </p:cNvPr>
          <p:cNvPicPr>
            <a:picLocks noChangeAspect="1"/>
          </p:cNvPicPr>
          <p:nvPr/>
        </p:nvPicPr>
        <p:blipFill>
          <a:blip r:embed="rId7"/>
          <a:stretch>
            <a:fillRect/>
          </a:stretch>
        </p:blipFill>
        <p:spPr>
          <a:xfrm>
            <a:off x="9403830" y="5202863"/>
            <a:ext cx="1966958" cy="1622670"/>
          </a:xfrm>
          <a:prstGeom prst="rect">
            <a:avLst/>
          </a:prstGeom>
        </p:spPr>
      </p:pic>
      <p:sp>
        <p:nvSpPr>
          <p:cNvPr id="31" name="TextBox 30">
            <a:extLst>
              <a:ext uri="{FF2B5EF4-FFF2-40B4-BE49-F238E27FC236}">
                <a16:creationId xmlns:a16="http://schemas.microsoft.com/office/drawing/2014/main" id="{4008A65B-9786-4A0F-9F50-627081F150E8}"/>
              </a:ext>
            </a:extLst>
          </p:cNvPr>
          <p:cNvSpPr txBox="1"/>
          <p:nvPr/>
        </p:nvSpPr>
        <p:spPr>
          <a:xfrm>
            <a:off x="4433842" y="5005472"/>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2060"/>
                </a:solidFill>
                <a:effectLst/>
                <a:uLnTx/>
                <a:uFillTx/>
                <a:latin typeface="Calibri" panose="020F0502020204030204"/>
                <a:ea typeface="+mn-ea"/>
                <a:cs typeface="+mn-cs"/>
              </a:rPr>
              <a:t>SimCLR</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2" name="TextBox 31">
            <a:extLst>
              <a:ext uri="{FF2B5EF4-FFF2-40B4-BE49-F238E27FC236}">
                <a16:creationId xmlns:a16="http://schemas.microsoft.com/office/drawing/2014/main" id="{1DB0D8BD-E140-48C5-BCB5-5182A47B4857}"/>
              </a:ext>
            </a:extLst>
          </p:cNvPr>
          <p:cNvSpPr txBox="1"/>
          <p:nvPr/>
        </p:nvSpPr>
        <p:spPr>
          <a:xfrm>
            <a:off x="8997102" y="4986567"/>
            <a:ext cx="25816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rgbClr val="002060"/>
                </a:solidFill>
                <a:latin typeface="Calibri" panose="020F0502020204030204"/>
              </a:rPr>
              <a:t>RandAug</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3" name="TextBox 32">
            <a:extLst>
              <a:ext uri="{FF2B5EF4-FFF2-40B4-BE49-F238E27FC236}">
                <a16:creationId xmlns:a16="http://schemas.microsoft.com/office/drawing/2014/main" id="{705DE04A-DFD8-4BD3-9239-AA872690CD48}"/>
              </a:ext>
            </a:extLst>
          </p:cNvPr>
          <p:cNvSpPr txBox="1"/>
          <p:nvPr/>
        </p:nvSpPr>
        <p:spPr>
          <a:xfrm>
            <a:off x="4755525" y="3346117"/>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Auto-Augment</a:t>
            </a: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4" name="TextBox 33">
            <a:extLst>
              <a:ext uri="{FF2B5EF4-FFF2-40B4-BE49-F238E27FC236}">
                <a16:creationId xmlns:a16="http://schemas.microsoft.com/office/drawing/2014/main" id="{5D1008E8-C0B3-4EB1-AE76-C2C4FCA6B3BD}"/>
              </a:ext>
            </a:extLst>
          </p:cNvPr>
          <p:cNvSpPr txBox="1"/>
          <p:nvPr/>
        </p:nvSpPr>
        <p:spPr>
          <a:xfrm>
            <a:off x="8554298" y="3205079"/>
            <a:ext cx="30244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Calibri" panose="020F0502020204030204"/>
              </a:rPr>
              <a:t>Fast Auto-Augment</a:t>
            </a:r>
            <a:r>
              <a:rPr kumimoji="0" lang="en-TW" sz="2000" b="1"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pic>
        <p:nvPicPr>
          <p:cNvPr id="37" name="Picture 36">
            <a:extLst>
              <a:ext uri="{FF2B5EF4-FFF2-40B4-BE49-F238E27FC236}">
                <a16:creationId xmlns:a16="http://schemas.microsoft.com/office/drawing/2014/main" id="{7EC832F1-97C1-46A6-A4C2-47741CE90748}"/>
              </a:ext>
            </a:extLst>
          </p:cNvPr>
          <p:cNvPicPr>
            <a:picLocks noChangeAspect="1"/>
          </p:cNvPicPr>
          <p:nvPr/>
        </p:nvPicPr>
        <p:blipFill rotWithShape="1">
          <a:blip r:embed="rId8"/>
          <a:srcRect r="40718"/>
          <a:stretch/>
        </p:blipFill>
        <p:spPr>
          <a:xfrm>
            <a:off x="290490" y="4116301"/>
            <a:ext cx="3267252" cy="1693638"/>
          </a:xfrm>
          <a:prstGeom prst="rect">
            <a:avLst/>
          </a:prstGeom>
        </p:spPr>
      </p:pic>
    </p:spTree>
    <p:extLst>
      <p:ext uri="{BB962C8B-B14F-4D97-AF65-F5344CB8AC3E}">
        <p14:creationId xmlns:p14="http://schemas.microsoft.com/office/powerpoint/2010/main" val="3638320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2019</TotalTime>
  <Words>2174</Words>
  <Application>Microsoft Macintosh PowerPoint</Application>
  <PresentationFormat>Widescreen</PresentationFormat>
  <Paragraphs>463</Paragraphs>
  <Slides>117</Slides>
  <Notes>12</Notes>
  <HiddenSlides>8</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117</vt:i4>
      </vt:variant>
    </vt:vector>
  </HeadingPairs>
  <TitlesOfParts>
    <vt:vector size="127" baseType="lpstr">
      <vt:lpstr>Arial</vt:lpstr>
      <vt:lpstr>Calibri</vt:lpstr>
      <vt:lpstr>Calibri Light</vt:lpstr>
      <vt:lpstr>Cambria Math</vt:lpstr>
      <vt:lpstr>Georgia</vt:lpstr>
      <vt:lpstr>Lucida Grande</vt:lpstr>
      <vt:lpstr>Roboto</vt:lpstr>
      <vt:lpstr>Source Serif Pro</vt:lpstr>
      <vt:lpstr>Office Theme</vt:lpstr>
      <vt:lpstr>1_Office Theme</vt:lpstr>
      <vt:lpstr>Multi-Augmentation Strategies for Self-Supervised Learning </vt:lpstr>
      <vt:lpstr>Proposed Content</vt:lpstr>
      <vt:lpstr>PowerPoint Presentation</vt:lpstr>
      <vt:lpstr>PowerPoint Presentation</vt:lpstr>
      <vt:lpstr>Disentangled Representation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Learning  Data Augmentation Strategies</vt:lpstr>
      <vt:lpstr> What are efficient Augmentation Searching methods Supervised Learning ???</vt:lpstr>
      <vt:lpstr>PowerPoint Presentation</vt:lpstr>
      <vt:lpstr>PowerPoint Presentation</vt:lpstr>
      <vt:lpstr>2. Bayesian Optimization Strategy</vt:lpstr>
      <vt:lpstr>Bayes’ Theorem</vt:lpstr>
      <vt:lpstr>Bayes’ Theorem</vt:lpstr>
      <vt:lpstr>Supervised Learning –Data Augmentation</vt:lpstr>
      <vt:lpstr>We Try to Apply Bayes’ Theorem  Hyperparameter Optimization</vt:lpstr>
      <vt:lpstr>PowerPoint Presentation</vt:lpstr>
      <vt:lpstr>Supervised Learning –Data Augmentation</vt:lpstr>
      <vt:lpstr>PowerPoint Presentation</vt:lpstr>
      <vt:lpstr>PowerPoint Presentation</vt:lpstr>
      <vt:lpstr>PowerPoint Presentation</vt:lpstr>
      <vt:lpstr>PowerPoint Presentation</vt:lpstr>
      <vt:lpstr>Benchmark Result These Strategies </vt:lpstr>
      <vt:lpstr>PowerPoint Presentation</vt:lpstr>
      <vt:lpstr>Comparison Bayesian Optimization vs Grid and Random Search</vt:lpstr>
      <vt:lpstr>2. What are important Augmentation transformation from Supervised Learning ???</vt:lpstr>
      <vt:lpstr>Supervised-Learning Important transformation</vt:lpstr>
      <vt:lpstr>Supervised-Learning Important transformation</vt:lpstr>
      <vt:lpstr>Supervised-Learning Important transformation</vt:lpstr>
      <vt:lpstr>PowerPoint Presentation</vt:lpstr>
      <vt:lpstr>Supervised Learning – Data Augmentation Regularization</vt:lpstr>
      <vt:lpstr>Supervised Learning – Data Augmentation Regularization</vt:lpstr>
      <vt:lpstr>Supervised Learning – Data Augmentation Regularization</vt:lpstr>
      <vt:lpstr>Augmentations + Regularizations</vt:lpstr>
      <vt:lpstr>Current Self-Supervise Learning Data Augmentation </vt:lpstr>
      <vt:lpstr>PowerPoint Presentation</vt:lpstr>
      <vt:lpstr>PowerPoint Presentation</vt:lpstr>
      <vt:lpstr>PowerPoint Presentation</vt:lpstr>
      <vt:lpstr>2. What are important Augmentation transformations from Self-Supervised Learning ???</vt:lpstr>
      <vt:lpstr>Cropping – Random Color distortion</vt:lpstr>
      <vt:lpstr>Transformation impact in self-Supervised </vt:lpstr>
      <vt:lpstr>PowerPoint Presentation</vt:lpstr>
      <vt:lpstr>Multi-Crops  Multi-Resolutions Yield Better Representation Learning </vt:lpstr>
      <vt:lpstr>Multi-Crops [Global &amp; Local ] Augmentatio</vt:lpstr>
      <vt:lpstr>Multi-Views [Global &amp; Local ] Only Assignment Clustering</vt:lpstr>
      <vt:lpstr>Two Views Approach Contrastive Self-Supervised</vt:lpstr>
      <vt:lpstr>PowerPoint Presentation</vt:lpstr>
      <vt:lpstr>Multi-Views Augmentation Yield better Result</vt:lpstr>
      <vt:lpstr> What We Can Learn From  Self-Supervise Data Augmentation ???</vt:lpstr>
      <vt:lpstr>PowerPoint Presentation</vt:lpstr>
      <vt:lpstr>PowerPoint Presentation</vt:lpstr>
      <vt:lpstr>PowerPoint Presentation</vt:lpstr>
      <vt:lpstr>Multi-Views --&gt; Multi-Resolutions are Yield Better Performance on Self-Supervised Frameworks</vt:lpstr>
      <vt:lpstr>Self-Supervised Learning + Regularization </vt:lpstr>
      <vt:lpstr>PowerPoint Presentation</vt:lpstr>
      <vt:lpstr>PowerPoint Presentation</vt:lpstr>
      <vt:lpstr>PowerPoint Presentation</vt:lpstr>
      <vt:lpstr>PowerPoint Presentation</vt:lpstr>
      <vt:lpstr>PowerPoint Presentation</vt:lpstr>
      <vt:lpstr>Supervised – Data Augmentation Core Values</vt:lpstr>
      <vt:lpstr>PowerPoint Presentation</vt:lpstr>
      <vt:lpstr>Self-Supervised Data Augmentation Core Values</vt:lpstr>
      <vt:lpstr>Self-Supervised Data Augmentation Core Values</vt:lpstr>
      <vt:lpstr>PowerPoint Presentation</vt:lpstr>
      <vt:lpstr>Objectives</vt:lpstr>
      <vt:lpstr>Combination Data Augmentation Strategies</vt:lpstr>
      <vt:lpstr>Multi-Strategies Augmentation</vt:lpstr>
      <vt:lpstr>Current Approach Augmentation Self-Supervised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Contrastive Self-Supervised Learning</vt:lpstr>
      <vt:lpstr>Mixed Contrastive Self-Supervised Learning</vt:lpstr>
      <vt:lpstr>Contrastive Self-Supervised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Vision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Multi-Augmentation Strategy for Self-Supervised Learning Tran Van Nhiem</dc:title>
  <dc:creator>Tran Rick</dc:creator>
  <cp:lastModifiedBy>Tran Van Nhiem</cp:lastModifiedBy>
  <cp:revision>88</cp:revision>
  <dcterms:created xsi:type="dcterms:W3CDTF">2021-10-08T07:51:26Z</dcterms:created>
  <dcterms:modified xsi:type="dcterms:W3CDTF">2021-10-17T08:17:11Z</dcterms:modified>
</cp:coreProperties>
</file>